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0" r:id="rId4"/>
    <p:sldId id="263" r:id="rId5"/>
    <p:sldId id="262" r:id="rId6"/>
    <p:sldId id="264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114C-3F54-DB49-89C1-2498BBF87AE8}" type="datetimeFigureOut">
              <a:rPr lang="en-US" smtClean="0"/>
              <a:t>4/28/14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C657A-8B6E-D84A-B2C6-001C67C26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99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Intended for advanced undergraduate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C657A-8B6E-D84A-B2C6-001C67C26F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42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to remind students of these key components.</a:t>
            </a:r>
            <a:r>
              <a:rPr lang="en-US" baseline="0" dirty="0" smtClean="0"/>
              <a:t> If this is the first time they’ve seen this, make sure to spend time introducing these ideas.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C657A-8B6E-D84A-B2C6-001C67C26F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19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Option: Ask</a:t>
            </a:r>
            <a:r>
              <a:rPr lang="en-US" baseline="0" dirty="0" smtClean="0"/>
              <a:t> students to construct a topic sentence and a conclusion.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C657A-8B6E-D84A-B2C6-001C67C26F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43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</a:t>
            </a:r>
            <a:r>
              <a:rPr lang="en-US" baseline="0" dirty="0" smtClean="0"/>
              <a:t> option – choose the topic that is germane to your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C657A-8B6E-D84A-B2C6-001C67C26F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94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6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0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3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5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2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3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9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0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3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95DC7-3E74-CF44-A898-A83E0C30A8F4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1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Synthesis Practice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5-minute workshop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35740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Synthetic writing components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2650"/>
            <a:ext cx="8446968" cy="4925117"/>
          </a:xfrm>
        </p:spPr>
        <p:txBody>
          <a:bodyPr>
            <a:noAutofit/>
          </a:bodyPr>
          <a:lstStyle/>
          <a:p>
            <a:r>
              <a:rPr lang="en-US" sz="3600" dirty="0">
                <a:latin typeface="Helvetica"/>
                <a:cs typeface="Helvetica"/>
              </a:rPr>
              <a:t>T</a:t>
            </a:r>
            <a:r>
              <a:rPr lang="en-US" sz="3600" dirty="0" smtClean="0">
                <a:latin typeface="Helvetica"/>
                <a:cs typeface="Helvetica"/>
              </a:rPr>
              <a:t>opic sentence that states the message of the paragraph</a:t>
            </a:r>
          </a:p>
          <a:p>
            <a:endParaRPr lang="en-US" sz="3600" dirty="0" smtClean="0">
              <a:latin typeface="Helvetica"/>
              <a:cs typeface="Helvetica"/>
            </a:endParaRPr>
          </a:p>
          <a:p>
            <a:r>
              <a:rPr lang="en-US" sz="3600" dirty="0" smtClean="0">
                <a:latin typeface="Helvetica"/>
                <a:cs typeface="Helvetica"/>
              </a:rPr>
              <a:t>Evidence that supports topic sentence from a variety of sources</a:t>
            </a:r>
          </a:p>
          <a:p>
            <a:endParaRPr lang="en-US" sz="3600" dirty="0" smtClean="0">
              <a:latin typeface="Helvetica"/>
              <a:cs typeface="Helvetica"/>
            </a:endParaRPr>
          </a:p>
          <a:p>
            <a:r>
              <a:rPr lang="en-US" sz="3600" dirty="0">
                <a:latin typeface="Helvetica"/>
                <a:cs typeface="Helvetica"/>
              </a:rPr>
              <a:t>C</a:t>
            </a:r>
            <a:r>
              <a:rPr lang="en-US" sz="3600" dirty="0" smtClean="0">
                <a:latin typeface="Helvetica"/>
                <a:cs typeface="Helvetica"/>
              </a:rPr>
              <a:t>onclusion based on the synthesis of the evidence</a:t>
            </a:r>
          </a:p>
          <a:p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94130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4969"/>
            <a:ext cx="8229600" cy="576875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600" dirty="0" smtClean="0">
                <a:latin typeface="Helvetica"/>
                <a:cs typeface="Helvetica"/>
              </a:rPr>
              <a:t>Using the lines of evidence below, construct your own synthetic paragraph. Remember to include the key components of synthetic writing.</a:t>
            </a:r>
          </a:p>
          <a:p>
            <a:pPr algn="ctr">
              <a:buNone/>
            </a:pPr>
            <a:endParaRPr lang="en-US" sz="2000" dirty="0">
              <a:latin typeface="Helvetica"/>
              <a:cs typeface="Helvetica"/>
            </a:endParaRPr>
          </a:p>
          <a:p>
            <a:pPr>
              <a:buNone/>
            </a:pPr>
            <a:r>
              <a:rPr lang="en-US" sz="2000" dirty="0" err="1" smtClean="0">
                <a:latin typeface="Helvetica"/>
                <a:cs typeface="Helvetica"/>
              </a:rPr>
              <a:t>Noteborn</a:t>
            </a:r>
            <a:r>
              <a:rPr lang="en-US" sz="2000" dirty="0" smtClean="0">
                <a:latin typeface="Helvetica"/>
                <a:cs typeface="Helvetica"/>
              </a:rPr>
              <a:t> et al. (1995) studied the effects of consumption of genetically modified, </a:t>
            </a:r>
            <a:r>
              <a:rPr lang="en-US" sz="2000" dirty="0" err="1" smtClean="0">
                <a:latin typeface="Helvetica"/>
                <a:cs typeface="Helvetica"/>
              </a:rPr>
              <a:t>Bt</a:t>
            </a:r>
            <a:r>
              <a:rPr lang="en-US" sz="2000" dirty="0" smtClean="0">
                <a:latin typeface="Helvetica"/>
                <a:cs typeface="Helvetica"/>
              </a:rPr>
              <a:t> resistant tomatoes on </a:t>
            </a:r>
            <a:r>
              <a:rPr lang="en-US" sz="2000" dirty="0">
                <a:latin typeface="Helvetica"/>
                <a:cs typeface="Helvetica"/>
              </a:rPr>
              <a:t>rats </a:t>
            </a:r>
            <a:r>
              <a:rPr lang="en-US" sz="2000" dirty="0" smtClean="0">
                <a:latin typeface="Helvetica"/>
                <a:cs typeface="Helvetica"/>
              </a:rPr>
              <a:t>for 90 days and found that body </a:t>
            </a:r>
            <a:r>
              <a:rPr lang="en-US" sz="2000" dirty="0">
                <a:latin typeface="Helvetica"/>
                <a:cs typeface="Helvetica"/>
              </a:rPr>
              <a:t>weights and food consumption </a:t>
            </a:r>
            <a:r>
              <a:rPr lang="en-US" sz="2000" dirty="0" smtClean="0">
                <a:latin typeface="Helvetica"/>
                <a:cs typeface="Helvetica"/>
              </a:rPr>
              <a:t>were normal</a:t>
            </a:r>
            <a:r>
              <a:rPr lang="en-US" sz="2000" dirty="0">
                <a:latin typeface="Helvetica"/>
                <a:cs typeface="Helvetica"/>
              </a:rPr>
              <a:t>. Microscopy examination </a:t>
            </a:r>
            <a:r>
              <a:rPr lang="en-US" sz="2000" dirty="0" smtClean="0">
                <a:latin typeface="Helvetica"/>
                <a:cs typeface="Helvetica"/>
              </a:rPr>
              <a:t>of tissues </a:t>
            </a:r>
            <a:r>
              <a:rPr lang="en-US" sz="2000" dirty="0">
                <a:latin typeface="Helvetica"/>
                <a:cs typeface="Helvetica"/>
              </a:rPr>
              <a:t>did not show adverse </a:t>
            </a:r>
            <a:r>
              <a:rPr lang="en-US" sz="2000" dirty="0" smtClean="0">
                <a:latin typeface="Helvetica"/>
                <a:cs typeface="Helvetica"/>
              </a:rPr>
              <a:t>effects.</a:t>
            </a:r>
          </a:p>
          <a:p>
            <a:pPr>
              <a:buNone/>
            </a:pPr>
            <a:endParaRPr lang="en-US" sz="2000" dirty="0">
              <a:latin typeface="Helvetica"/>
              <a:cs typeface="Helvetica"/>
            </a:endParaRPr>
          </a:p>
          <a:p>
            <a:pPr>
              <a:buNone/>
            </a:pPr>
            <a:r>
              <a:rPr lang="en-US" sz="2000" dirty="0" smtClean="0">
                <a:latin typeface="Helvetica"/>
                <a:cs typeface="Helvetica"/>
              </a:rPr>
              <a:t>Chen et al. (2003) fed both rats </a:t>
            </a:r>
            <a:r>
              <a:rPr lang="en-US" sz="2000" dirty="0">
                <a:latin typeface="Helvetica"/>
                <a:cs typeface="Helvetica"/>
              </a:rPr>
              <a:t>and mice </a:t>
            </a:r>
            <a:r>
              <a:rPr lang="en-US" sz="2000" dirty="0" smtClean="0">
                <a:latin typeface="Helvetica"/>
                <a:cs typeface="Helvetica"/>
              </a:rPr>
              <a:t>genetically modified sweet pepper for 30 </a:t>
            </a:r>
            <a:r>
              <a:rPr lang="en-US" sz="2000" dirty="0">
                <a:latin typeface="Helvetica"/>
                <a:cs typeface="Helvetica"/>
              </a:rPr>
              <a:t>days </a:t>
            </a:r>
            <a:r>
              <a:rPr lang="en-US" sz="2000" dirty="0" smtClean="0">
                <a:latin typeface="Helvetica"/>
                <a:cs typeface="Helvetica"/>
              </a:rPr>
              <a:t>and found no </a:t>
            </a:r>
            <a:r>
              <a:rPr lang="en-US" sz="2000" dirty="0">
                <a:latin typeface="Helvetica"/>
                <a:cs typeface="Helvetica"/>
              </a:rPr>
              <a:t>signiﬁcant differences with rats </a:t>
            </a:r>
            <a:r>
              <a:rPr lang="en-US" sz="2000" dirty="0" smtClean="0">
                <a:latin typeface="Helvetica"/>
                <a:cs typeface="Helvetica"/>
              </a:rPr>
              <a:t>fed non</a:t>
            </a:r>
            <a:r>
              <a:rPr lang="en-US" sz="2000" dirty="0">
                <a:latin typeface="Helvetica"/>
                <a:cs typeface="Helvetica"/>
              </a:rPr>
              <a:t>-GM sweet </a:t>
            </a:r>
            <a:r>
              <a:rPr lang="en-US" sz="2000" dirty="0" smtClean="0">
                <a:latin typeface="Helvetica"/>
                <a:cs typeface="Helvetica"/>
              </a:rPr>
              <a:t>peppers.</a:t>
            </a:r>
            <a:endParaRPr lang="en-US" sz="2000" dirty="0">
              <a:latin typeface="Helvetica"/>
              <a:cs typeface="Helvetica"/>
            </a:endParaRPr>
          </a:p>
          <a:p>
            <a:pPr>
              <a:buNone/>
            </a:pPr>
            <a:endParaRPr lang="en-US" sz="2000" dirty="0">
              <a:latin typeface="Helvetica"/>
              <a:cs typeface="Helvetica"/>
            </a:endParaRPr>
          </a:p>
          <a:p>
            <a:pPr>
              <a:buNone/>
            </a:pPr>
            <a:r>
              <a:rPr lang="en-US" sz="2000" dirty="0">
                <a:latin typeface="Helvetica"/>
                <a:cs typeface="Helvetica"/>
              </a:rPr>
              <a:t>Hammond et al. (2004</a:t>
            </a:r>
            <a:r>
              <a:rPr lang="en-US" sz="2000" dirty="0" smtClean="0">
                <a:latin typeface="Helvetica"/>
                <a:cs typeface="Helvetica"/>
              </a:rPr>
              <a:t>) fed Roundup Ready™ corn to rats for 13 weeks. They found no </a:t>
            </a:r>
            <a:r>
              <a:rPr lang="en-US" sz="2000" dirty="0">
                <a:latin typeface="Helvetica"/>
                <a:cs typeface="Helvetica"/>
              </a:rPr>
              <a:t>adverse </a:t>
            </a:r>
            <a:r>
              <a:rPr lang="en-US" sz="2000" dirty="0" smtClean="0">
                <a:latin typeface="Helvetica"/>
                <a:cs typeface="Helvetica"/>
              </a:rPr>
              <a:t>effects on overall health</a:t>
            </a:r>
            <a:r>
              <a:rPr lang="en-US" sz="2000" dirty="0">
                <a:latin typeface="Helvetica"/>
                <a:cs typeface="Helvetica"/>
              </a:rPr>
              <a:t>, body weight, food consumption</a:t>
            </a:r>
            <a:r>
              <a:rPr lang="en-US" sz="2000" dirty="0" smtClean="0">
                <a:latin typeface="Helvetica"/>
                <a:cs typeface="Helvetica"/>
              </a:rPr>
              <a:t>, clinical </a:t>
            </a:r>
            <a:r>
              <a:rPr lang="en-US" sz="2000" dirty="0">
                <a:latin typeface="Helvetica"/>
                <a:cs typeface="Helvetica"/>
              </a:rPr>
              <a:t>pathology parameters, </a:t>
            </a:r>
            <a:r>
              <a:rPr lang="en-US" sz="2000" dirty="0" smtClean="0">
                <a:latin typeface="Helvetica"/>
                <a:cs typeface="Helvetica"/>
              </a:rPr>
              <a:t>organ weights</a:t>
            </a:r>
            <a:r>
              <a:rPr lang="en-US" sz="2000" dirty="0">
                <a:latin typeface="Helvetica"/>
                <a:cs typeface="Helvetica"/>
              </a:rPr>
              <a:t>, and gross and </a:t>
            </a:r>
            <a:r>
              <a:rPr lang="en-US" sz="2000" dirty="0" smtClean="0">
                <a:latin typeface="Helvetica"/>
                <a:cs typeface="Helvetica"/>
              </a:rPr>
              <a:t>microscopic appearance </a:t>
            </a:r>
            <a:r>
              <a:rPr lang="en-US" sz="2000" dirty="0">
                <a:latin typeface="Helvetica"/>
                <a:cs typeface="Helvetica"/>
              </a:rPr>
              <a:t>of </a:t>
            </a:r>
            <a:r>
              <a:rPr lang="en-US" sz="2000" dirty="0" smtClean="0">
                <a:latin typeface="Helvetica"/>
                <a:cs typeface="Helvetica"/>
              </a:rPr>
              <a:t>tissues.</a:t>
            </a:r>
            <a:endParaRPr lang="en-US" sz="2000" dirty="0">
              <a:latin typeface="Helvetica"/>
              <a:cs typeface="Helvetica"/>
            </a:endParaRPr>
          </a:p>
          <a:p>
            <a:pPr>
              <a:buNone/>
            </a:pPr>
            <a:endParaRPr lang="en-US" sz="2000" dirty="0">
              <a:latin typeface="Helvetica"/>
              <a:cs typeface="Helvetica"/>
            </a:endParaRPr>
          </a:p>
          <a:p>
            <a:pPr>
              <a:buNone/>
            </a:pP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50038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4969"/>
            <a:ext cx="8229600" cy="576875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000" dirty="0" smtClean="0">
                <a:latin typeface="Helvetica"/>
                <a:cs typeface="Helvetica"/>
              </a:rPr>
              <a:t>Check your learning:</a:t>
            </a:r>
          </a:p>
          <a:p>
            <a:pPr algn="ctr">
              <a:buNone/>
            </a:pPr>
            <a:endParaRPr lang="en-US" sz="4000" dirty="0" smtClean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4000" dirty="0" smtClean="0">
                <a:latin typeface="Helvetica"/>
                <a:cs typeface="Helvetica"/>
              </a:rPr>
              <a:t>What is the message </a:t>
            </a:r>
            <a:r>
              <a:rPr lang="en-US" sz="4000" dirty="0">
                <a:latin typeface="Helvetica"/>
                <a:cs typeface="Helvetica"/>
              </a:rPr>
              <a:t>of the </a:t>
            </a:r>
            <a:r>
              <a:rPr lang="en-US" sz="4000" dirty="0" smtClean="0">
                <a:latin typeface="Helvetica"/>
                <a:cs typeface="Helvetica"/>
              </a:rPr>
              <a:t>your paragraph? Is that reflected in your topic sentence?</a:t>
            </a:r>
          </a:p>
          <a:p>
            <a:pPr marL="0" indent="0">
              <a:buNone/>
            </a:pPr>
            <a:endParaRPr lang="en-US" sz="40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4000" dirty="0" smtClean="0">
                <a:latin typeface="Helvetica"/>
                <a:cs typeface="Helvetica"/>
              </a:rPr>
              <a:t>What is your conclusion? Have you synthesized your own argument based on the evidence? </a:t>
            </a:r>
          </a:p>
          <a:p>
            <a:pPr marL="0" indent="0">
              <a:buNone/>
            </a:pPr>
            <a:endParaRPr lang="en-US" sz="4000" dirty="0" smtClean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4000" dirty="0" smtClean="0">
                <a:latin typeface="Helvetica"/>
                <a:cs typeface="Helvetica"/>
              </a:rPr>
              <a:t>Remember: This paragraph should not be a summary, but your own synthetic idea!</a:t>
            </a:r>
            <a:endParaRPr lang="en-US" sz="4000" dirty="0">
              <a:latin typeface="Helvetica"/>
              <a:cs typeface="Helvetica"/>
            </a:endParaRPr>
          </a:p>
          <a:p>
            <a:endParaRPr lang="en-US" sz="4000" dirty="0">
              <a:latin typeface="Helvetica"/>
              <a:cs typeface="Helvetica"/>
            </a:endParaRPr>
          </a:p>
          <a:p>
            <a:pPr algn="ctr">
              <a:buNone/>
            </a:pPr>
            <a:endParaRPr lang="en-US" sz="4000" dirty="0" smtClean="0">
              <a:latin typeface="Helvetica"/>
              <a:cs typeface="Helvetica"/>
            </a:endParaRPr>
          </a:p>
          <a:p>
            <a:pPr algn="ctr">
              <a:buNone/>
            </a:pPr>
            <a:endParaRPr lang="en-US" sz="2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922612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4969"/>
            <a:ext cx="8229600" cy="576875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u="sng" dirty="0" smtClean="0">
                <a:latin typeface="Helvetica"/>
                <a:cs typeface="Helvetica"/>
              </a:rPr>
              <a:t>References</a:t>
            </a:r>
          </a:p>
          <a:p>
            <a:pPr algn="ctr">
              <a:buNone/>
            </a:pPr>
            <a:endParaRPr lang="en-US" sz="2000" dirty="0">
              <a:latin typeface="Helvetica"/>
              <a:cs typeface="Helvetica"/>
            </a:endParaRPr>
          </a:p>
          <a:p>
            <a:pPr>
              <a:buNone/>
            </a:pPr>
            <a:r>
              <a:rPr lang="en-US" sz="2000" dirty="0">
                <a:latin typeface="Helvetica"/>
                <a:cs typeface="Helvetica"/>
              </a:rPr>
              <a:t>Chen, Z. L., </a:t>
            </a:r>
            <a:r>
              <a:rPr lang="en-US" sz="2000" dirty="0" err="1">
                <a:latin typeface="Helvetica"/>
                <a:cs typeface="Helvetica"/>
              </a:rPr>
              <a:t>Gu</a:t>
            </a:r>
            <a:r>
              <a:rPr lang="en-US" sz="2000" dirty="0">
                <a:latin typeface="Helvetica"/>
                <a:cs typeface="Helvetica"/>
              </a:rPr>
              <a:t>, H., Li, Y., Su, Y., Wu, P., Jiang, Z., Ming, X., </a:t>
            </a:r>
            <a:r>
              <a:rPr lang="en-US" sz="2000" dirty="0" err="1">
                <a:latin typeface="Helvetica"/>
                <a:cs typeface="Helvetica"/>
              </a:rPr>
              <a:t>Tian</a:t>
            </a:r>
            <a:r>
              <a:rPr lang="en-US" sz="2000" dirty="0">
                <a:latin typeface="Helvetica"/>
                <a:cs typeface="Helvetica"/>
              </a:rPr>
              <a:t>, J., Pan</a:t>
            </a:r>
            <a:r>
              <a:rPr lang="en-US" sz="2000" dirty="0" smtClean="0">
                <a:latin typeface="Helvetica"/>
                <a:cs typeface="Helvetica"/>
              </a:rPr>
              <a:t>, N</a:t>
            </a:r>
            <a:r>
              <a:rPr lang="en-US" sz="2000" dirty="0">
                <a:latin typeface="Helvetica"/>
                <a:cs typeface="Helvetica"/>
              </a:rPr>
              <a:t>., and </a:t>
            </a:r>
            <a:r>
              <a:rPr lang="en-US" sz="2000" dirty="0" err="1">
                <a:latin typeface="Helvetica"/>
                <a:cs typeface="Helvetica"/>
              </a:rPr>
              <a:t>Qu</a:t>
            </a:r>
            <a:r>
              <a:rPr lang="en-US" sz="2000" dirty="0">
                <a:latin typeface="Helvetica"/>
                <a:cs typeface="Helvetica"/>
              </a:rPr>
              <a:t>, L. J. </a:t>
            </a:r>
            <a:r>
              <a:rPr lang="en-US" sz="2000" dirty="0" smtClean="0">
                <a:latin typeface="Helvetica"/>
                <a:cs typeface="Helvetica"/>
              </a:rPr>
              <a:t>2003. </a:t>
            </a:r>
            <a:r>
              <a:rPr lang="en-US" sz="2000" dirty="0">
                <a:latin typeface="Helvetica"/>
                <a:cs typeface="Helvetica"/>
              </a:rPr>
              <a:t>Safety assessment for genetically modiﬁed </a:t>
            </a:r>
            <a:r>
              <a:rPr lang="en-US" sz="2000" dirty="0" smtClean="0">
                <a:latin typeface="Helvetica"/>
                <a:cs typeface="Helvetica"/>
              </a:rPr>
              <a:t>sweet pepper </a:t>
            </a:r>
            <a:r>
              <a:rPr lang="en-US" sz="2000" dirty="0">
                <a:latin typeface="Helvetica"/>
                <a:cs typeface="Helvetica"/>
              </a:rPr>
              <a:t>and tomato. </a:t>
            </a:r>
            <a:r>
              <a:rPr lang="en-US" sz="2000" i="1" dirty="0">
                <a:latin typeface="Helvetica"/>
                <a:cs typeface="Helvetica"/>
              </a:rPr>
              <a:t>Toxicology</a:t>
            </a:r>
            <a:r>
              <a:rPr lang="en-US" sz="2000" dirty="0">
                <a:latin typeface="Helvetica"/>
                <a:cs typeface="Helvetica"/>
              </a:rPr>
              <a:t>, 188</a:t>
            </a:r>
            <a:r>
              <a:rPr lang="en-US" sz="2000" dirty="0" smtClean="0">
                <a:latin typeface="Helvetica"/>
                <a:cs typeface="Helvetica"/>
              </a:rPr>
              <a:t>: 297</a:t>
            </a:r>
            <a:r>
              <a:rPr lang="en-US" sz="2000" dirty="0">
                <a:latin typeface="Helvetica"/>
                <a:cs typeface="Helvetica"/>
              </a:rPr>
              <a:t>–307</a:t>
            </a:r>
            <a:r>
              <a:rPr lang="en-US" sz="2000" dirty="0" smtClean="0">
                <a:latin typeface="Helvetica"/>
                <a:cs typeface="Helvetica"/>
              </a:rPr>
              <a:t>.</a:t>
            </a:r>
          </a:p>
          <a:p>
            <a:pPr>
              <a:buNone/>
            </a:pPr>
            <a:r>
              <a:rPr lang="en-US" sz="2000" dirty="0">
                <a:latin typeface="Helvetica"/>
                <a:cs typeface="Helvetica"/>
              </a:rPr>
              <a:t>Hammond, B., </a:t>
            </a:r>
            <a:r>
              <a:rPr lang="en-US" sz="2000" dirty="0" err="1">
                <a:latin typeface="Helvetica"/>
                <a:cs typeface="Helvetica"/>
              </a:rPr>
              <a:t>Dudek</a:t>
            </a:r>
            <a:r>
              <a:rPr lang="en-US" sz="2000" dirty="0">
                <a:latin typeface="Helvetica"/>
                <a:cs typeface="Helvetica"/>
              </a:rPr>
              <a:t>, R., </a:t>
            </a:r>
            <a:r>
              <a:rPr lang="en-US" sz="2000" dirty="0" err="1">
                <a:latin typeface="Helvetica"/>
                <a:cs typeface="Helvetica"/>
              </a:rPr>
              <a:t>Lemen</a:t>
            </a:r>
            <a:r>
              <a:rPr lang="en-US" sz="2000" dirty="0">
                <a:latin typeface="Helvetica"/>
                <a:cs typeface="Helvetica"/>
              </a:rPr>
              <a:t>, J., and Nemeth M. </a:t>
            </a:r>
            <a:r>
              <a:rPr lang="en-US" sz="2000" dirty="0" smtClean="0">
                <a:latin typeface="Helvetica"/>
                <a:cs typeface="Helvetica"/>
              </a:rPr>
              <a:t>2004. </a:t>
            </a:r>
            <a:r>
              <a:rPr lang="en-US" sz="2000" dirty="0">
                <a:latin typeface="Helvetica"/>
                <a:cs typeface="Helvetica"/>
              </a:rPr>
              <a:t>Results of a </a:t>
            </a:r>
            <a:r>
              <a:rPr lang="en-US" sz="2000" dirty="0" smtClean="0">
                <a:latin typeface="Helvetica"/>
                <a:cs typeface="Helvetica"/>
              </a:rPr>
              <a:t>13 week </a:t>
            </a:r>
            <a:r>
              <a:rPr lang="en-US" sz="2000" dirty="0">
                <a:latin typeface="Helvetica"/>
                <a:cs typeface="Helvetica"/>
              </a:rPr>
              <a:t>safety assurance study with rats fed grain from glyphosate tolerant </a:t>
            </a:r>
            <a:r>
              <a:rPr lang="en-US" sz="2000" dirty="0" smtClean="0">
                <a:latin typeface="Helvetica"/>
                <a:cs typeface="Helvetica"/>
              </a:rPr>
              <a:t>corn. Food </a:t>
            </a:r>
            <a:r>
              <a:rPr lang="en-US" sz="2000" dirty="0">
                <a:latin typeface="Helvetica"/>
                <a:cs typeface="Helvetica"/>
              </a:rPr>
              <a:t>Chem. </a:t>
            </a:r>
            <a:r>
              <a:rPr lang="en-US" sz="2000" i="1" dirty="0" smtClean="0">
                <a:latin typeface="Helvetica"/>
                <a:cs typeface="Helvetica"/>
              </a:rPr>
              <a:t>Toxicology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>
                <a:latin typeface="Helvetica"/>
                <a:cs typeface="Helvetica"/>
              </a:rPr>
              <a:t>42</a:t>
            </a:r>
            <a:r>
              <a:rPr lang="en-US" sz="2000" dirty="0" smtClean="0">
                <a:latin typeface="Helvetica"/>
                <a:cs typeface="Helvetica"/>
              </a:rPr>
              <a:t>: 1003</a:t>
            </a:r>
            <a:r>
              <a:rPr lang="en-US" sz="2000" dirty="0">
                <a:latin typeface="Helvetica"/>
                <a:cs typeface="Helvetica"/>
              </a:rPr>
              <a:t>–1014.</a:t>
            </a:r>
          </a:p>
          <a:p>
            <a:pPr>
              <a:buNone/>
            </a:pPr>
            <a:r>
              <a:rPr lang="en-US" sz="2000" dirty="0" err="1">
                <a:latin typeface="Helvetica"/>
                <a:cs typeface="Helvetica"/>
              </a:rPr>
              <a:t>Noteborn</a:t>
            </a:r>
            <a:r>
              <a:rPr lang="en-US" sz="2000" dirty="0">
                <a:latin typeface="Helvetica"/>
                <a:cs typeface="Helvetica"/>
              </a:rPr>
              <a:t>, H. P. J. M., </a:t>
            </a:r>
            <a:r>
              <a:rPr lang="en-US" sz="2000" dirty="0" err="1">
                <a:latin typeface="Helvetica"/>
                <a:cs typeface="Helvetica"/>
              </a:rPr>
              <a:t>Bienenmann-Ploum</a:t>
            </a:r>
            <a:r>
              <a:rPr lang="en-US" sz="2000" dirty="0">
                <a:latin typeface="Helvetica"/>
                <a:cs typeface="Helvetica"/>
              </a:rPr>
              <a:t>, M. E., van den Berg, J. H. J., </a:t>
            </a:r>
            <a:r>
              <a:rPr lang="en-US" sz="2000" dirty="0" err="1">
                <a:latin typeface="Helvetica"/>
                <a:cs typeface="Helvetica"/>
              </a:rPr>
              <a:t>Alink</a:t>
            </a:r>
            <a:r>
              <a:rPr lang="en-US" sz="2000" dirty="0" smtClean="0">
                <a:latin typeface="Helvetica"/>
                <a:cs typeface="Helvetica"/>
              </a:rPr>
              <a:t>, G</a:t>
            </a:r>
            <a:r>
              <a:rPr lang="en-US" sz="2000" dirty="0">
                <a:latin typeface="Helvetica"/>
                <a:cs typeface="Helvetica"/>
              </a:rPr>
              <a:t>. M., </a:t>
            </a:r>
            <a:r>
              <a:rPr lang="en-US" sz="2000" dirty="0" err="1">
                <a:latin typeface="Helvetica"/>
                <a:cs typeface="Helvetica"/>
              </a:rPr>
              <a:t>Zolla</a:t>
            </a:r>
            <a:r>
              <a:rPr lang="en-US" sz="2000" dirty="0">
                <a:latin typeface="Helvetica"/>
                <a:cs typeface="Helvetica"/>
              </a:rPr>
              <a:t>, L., </a:t>
            </a:r>
            <a:r>
              <a:rPr lang="en-US" sz="2000" dirty="0" err="1">
                <a:latin typeface="Helvetica"/>
                <a:cs typeface="Helvetica"/>
              </a:rPr>
              <a:t>Reynaerts</a:t>
            </a:r>
            <a:r>
              <a:rPr lang="en-US" sz="2000" dirty="0">
                <a:latin typeface="Helvetica"/>
                <a:cs typeface="Helvetica"/>
              </a:rPr>
              <a:t>, A., </a:t>
            </a:r>
            <a:r>
              <a:rPr lang="en-US" sz="2000" dirty="0" err="1">
                <a:latin typeface="Helvetica"/>
                <a:cs typeface="Helvetica"/>
              </a:rPr>
              <a:t>Pensa</a:t>
            </a:r>
            <a:r>
              <a:rPr lang="en-US" sz="2000" dirty="0">
                <a:latin typeface="Helvetica"/>
                <a:cs typeface="Helvetica"/>
              </a:rPr>
              <a:t>, M., </a:t>
            </a:r>
            <a:r>
              <a:rPr lang="en-US" sz="2000" dirty="0" smtClean="0">
                <a:latin typeface="Helvetica"/>
                <a:cs typeface="Helvetica"/>
              </a:rPr>
              <a:t>and Kuiper, H.A</a:t>
            </a:r>
            <a:r>
              <a:rPr lang="en-US" sz="2000" dirty="0">
                <a:latin typeface="Helvetica"/>
                <a:cs typeface="Helvetica"/>
              </a:rPr>
              <a:t>. </a:t>
            </a:r>
            <a:r>
              <a:rPr lang="en-US" sz="2000" dirty="0" smtClean="0">
                <a:latin typeface="Helvetica"/>
                <a:cs typeface="Helvetica"/>
              </a:rPr>
              <a:t>1995. </a:t>
            </a:r>
            <a:r>
              <a:rPr lang="en-US" sz="2000" dirty="0">
                <a:latin typeface="Helvetica"/>
                <a:cs typeface="Helvetica"/>
              </a:rPr>
              <a:t>Safety </a:t>
            </a:r>
            <a:r>
              <a:rPr lang="en-US" sz="2000" dirty="0" smtClean="0">
                <a:latin typeface="Helvetica"/>
                <a:cs typeface="Helvetica"/>
              </a:rPr>
              <a:t>assessment of </a:t>
            </a:r>
            <a:r>
              <a:rPr lang="en-US" sz="2000" dirty="0">
                <a:latin typeface="Helvetica"/>
                <a:cs typeface="Helvetica"/>
              </a:rPr>
              <a:t>the </a:t>
            </a:r>
            <a:r>
              <a:rPr lang="en-US" sz="2000" i="1" dirty="0">
                <a:latin typeface="Helvetica"/>
                <a:cs typeface="Helvetica"/>
              </a:rPr>
              <a:t>Bacillus </a:t>
            </a:r>
            <a:r>
              <a:rPr lang="en-US" sz="2000" i="1" dirty="0" err="1">
                <a:latin typeface="Helvetica"/>
                <a:cs typeface="Helvetica"/>
              </a:rPr>
              <a:t>thruringiensis</a:t>
            </a:r>
            <a:r>
              <a:rPr lang="en-US" sz="2000" i="1" dirty="0">
                <a:latin typeface="Helvetica"/>
                <a:cs typeface="Helvetica"/>
              </a:rPr>
              <a:t> </a:t>
            </a:r>
            <a:r>
              <a:rPr lang="en-US" sz="2000" dirty="0">
                <a:latin typeface="Helvetica"/>
                <a:cs typeface="Helvetica"/>
              </a:rPr>
              <a:t>insecticidal Crystal ProteinCRY1A(b</a:t>
            </a:r>
            <a:r>
              <a:rPr lang="en-US" sz="2000" dirty="0" smtClean="0">
                <a:latin typeface="Helvetica"/>
                <a:cs typeface="Helvetica"/>
              </a:rPr>
              <a:t>) expressed </a:t>
            </a:r>
            <a:r>
              <a:rPr lang="en-US" sz="2000" dirty="0">
                <a:latin typeface="Helvetica"/>
                <a:cs typeface="Helvetica"/>
              </a:rPr>
              <a:t>in transgenic tomatoes. In: </a:t>
            </a:r>
            <a:r>
              <a:rPr lang="en-US" sz="2000" i="1" dirty="0">
                <a:latin typeface="Helvetica"/>
                <a:cs typeface="Helvetica"/>
              </a:rPr>
              <a:t>Genetically Modified Foods. Safety </a:t>
            </a:r>
            <a:r>
              <a:rPr lang="en-US" sz="2000" i="1" dirty="0" smtClean="0">
                <a:latin typeface="Helvetica"/>
                <a:cs typeface="Helvetica"/>
              </a:rPr>
              <a:t>Aspects</a:t>
            </a:r>
            <a:r>
              <a:rPr lang="en-US" sz="2000" dirty="0" smtClean="0">
                <a:latin typeface="Helvetica"/>
                <a:cs typeface="Helvetica"/>
              </a:rPr>
              <a:t>. pp</a:t>
            </a:r>
            <a:r>
              <a:rPr lang="en-US" sz="2000" dirty="0">
                <a:latin typeface="Helvetica"/>
                <a:cs typeface="Helvetica"/>
              </a:rPr>
              <a:t>. 134–147. Engel, K. H., </a:t>
            </a:r>
            <a:r>
              <a:rPr lang="en-US" sz="2000" dirty="0" err="1">
                <a:latin typeface="Helvetica"/>
                <a:cs typeface="Helvetica"/>
              </a:rPr>
              <a:t>Takeoka</a:t>
            </a:r>
            <a:r>
              <a:rPr lang="en-US" sz="2000" dirty="0">
                <a:latin typeface="Helvetica"/>
                <a:cs typeface="Helvetica"/>
              </a:rPr>
              <a:t>, G. R., and </a:t>
            </a:r>
            <a:r>
              <a:rPr lang="en-US" sz="2000" dirty="0" err="1">
                <a:latin typeface="Helvetica"/>
                <a:cs typeface="Helvetica"/>
              </a:rPr>
              <a:t>Teranishi</a:t>
            </a:r>
            <a:r>
              <a:rPr lang="en-US" sz="2000" dirty="0">
                <a:latin typeface="Helvetica"/>
                <a:cs typeface="Helvetica"/>
              </a:rPr>
              <a:t>, R., Eds.</a:t>
            </a:r>
            <a:r>
              <a:rPr lang="en-US" sz="2000" dirty="0" smtClean="0">
                <a:latin typeface="Helvetica"/>
                <a:cs typeface="Helvetica"/>
              </a:rPr>
              <a:t>, ACS </a:t>
            </a:r>
            <a:r>
              <a:rPr lang="en-US" sz="2000" dirty="0">
                <a:latin typeface="Helvetica"/>
                <a:cs typeface="Helvetica"/>
              </a:rPr>
              <a:t>Symposium Series 605, Washington, DC.</a:t>
            </a:r>
          </a:p>
          <a:p>
            <a:pPr>
              <a:buNone/>
            </a:pP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91631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4969"/>
            <a:ext cx="8229600" cy="576875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600" dirty="0" smtClean="0">
                <a:latin typeface="Helvetica"/>
                <a:cs typeface="Helvetica"/>
              </a:rPr>
              <a:t>Using the lines of evidence below, construct your own synthetic paragraph. Remember to include the key components of synthetic writing</a:t>
            </a:r>
            <a:r>
              <a:rPr lang="en-US" dirty="0" smtClean="0">
                <a:latin typeface="Helvetica"/>
                <a:cs typeface="Helvetica"/>
              </a:rPr>
              <a:t>.</a:t>
            </a:r>
          </a:p>
          <a:p>
            <a:pPr algn="ctr">
              <a:buNone/>
            </a:pPr>
            <a:endParaRPr lang="en-US" sz="2000" dirty="0">
              <a:latin typeface="Helvetica"/>
              <a:cs typeface="Helvetica"/>
            </a:endParaRPr>
          </a:p>
          <a:p>
            <a:pPr>
              <a:buNone/>
            </a:pPr>
            <a:r>
              <a:rPr lang="en-US" sz="2200" dirty="0" smtClean="0">
                <a:latin typeface="Helvetica"/>
                <a:cs typeface="Helvetica"/>
              </a:rPr>
              <a:t>In groups of wolves, </a:t>
            </a:r>
            <a:r>
              <a:rPr lang="en-US" sz="2200" dirty="0" err="1" smtClean="0">
                <a:latin typeface="Helvetica"/>
                <a:cs typeface="Helvetica"/>
              </a:rPr>
              <a:t>meerkats</a:t>
            </a:r>
            <a:r>
              <a:rPr lang="en-US" sz="2200" dirty="0" smtClean="0">
                <a:latin typeface="Helvetica"/>
                <a:cs typeface="Helvetica"/>
              </a:rPr>
              <a:t> and </a:t>
            </a:r>
            <a:r>
              <a:rPr lang="en-US" sz="2200" dirty="0" err="1" smtClean="0">
                <a:latin typeface="Helvetica"/>
                <a:cs typeface="Helvetica"/>
              </a:rPr>
              <a:t>tamarins</a:t>
            </a:r>
            <a:r>
              <a:rPr lang="en-US" sz="2200" dirty="0" smtClean="0">
                <a:latin typeface="Helvetica"/>
                <a:cs typeface="Helvetica"/>
              </a:rPr>
              <a:t>, only one adult female will typically reproduce, even though several are </a:t>
            </a:r>
            <a:r>
              <a:rPr lang="en-US" sz="2200" dirty="0" smtClean="0">
                <a:latin typeface="Helvetica"/>
                <a:cs typeface="Helvetica"/>
              </a:rPr>
              <a:t>present (</a:t>
            </a:r>
            <a:r>
              <a:rPr lang="en-US" sz="2200" dirty="0" err="1" smtClean="0">
                <a:latin typeface="Helvetica"/>
                <a:cs typeface="Helvetica"/>
              </a:rPr>
              <a:t>Clutton</a:t>
            </a:r>
            <a:r>
              <a:rPr lang="en-US" sz="2200" dirty="0">
                <a:latin typeface="Helvetica"/>
                <a:cs typeface="Helvetica"/>
              </a:rPr>
              <a:t>-</a:t>
            </a:r>
            <a:r>
              <a:rPr lang="en-US" sz="2200" dirty="0" smtClean="0">
                <a:latin typeface="Helvetica"/>
                <a:cs typeface="Helvetica"/>
              </a:rPr>
              <a:t>Brock 2002).</a:t>
            </a:r>
            <a:endParaRPr lang="en-US" sz="2200" dirty="0" smtClean="0">
              <a:latin typeface="Helvetica"/>
              <a:cs typeface="Helvetica"/>
            </a:endParaRPr>
          </a:p>
          <a:p>
            <a:pPr>
              <a:buNone/>
            </a:pPr>
            <a:endParaRPr lang="en-US" sz="2200" dirty="0" smtClean="0">
              <a:latin typeface="Helvetica"/>
              <a:cs typeface="Helvetica"/>
            </a:endParaRPr>
          </a:p>
          <a:p>
            <a:pPr>
              <a:buNone/>
            </a:pPr>
            <a:r>
              <a:rPr lang="en-US" sz="2200" dirty="0">
                <a:latin typeface="Helvetica"/>
                <a:cs typeface="Helvetica"/>
              </a:rPr>
              <a:t>G</a:t>
            </a:r>
            <a:r>
              <a:rPr lang="en-US" sz="2200" dirty="0" smtClean="0">
                <a:latin typeface="Helvetica"/>
                <a:cs typeface="Helvetica"/>
              </a:rPr>
              <a:t>enetically </a:t>
            </a:r>
            <a:r>
              <a:rPr lang="en-US" sz="2200" dirty="0">
                <a:latin typeface="Helvetica"/>
                <a:cs typeface="Helvetica"/>
              </a:rPr>
              <a:t>determined, species-specific </a:t>
            </a:r>
            <a:r>
              <a:rPr lang="en-US" sz="2200" dirty="0" smtClean="0">
                <a:latin typeface="Helvetica"/>
                <a:cs typeface="Helvetica"/>
              </a:rPr>
              <a:t>patterns </a:t>
            </a:r>
            <a:r>
              <a:rPr lang="en-US" sz="2200" dirty="0">
                <a:latin typeface="Helvetica"/>
                <a:cs typeface="Helvetica"/>
              </a:rPr>
              <a:t>of oxytocin and vasopressin receptor distributions in the forebrain in closely related species of voles (</a:t>
            </a:r>
            <a:r>
              <a:rPr lang="en-US" sz="2200" i="1" dirty="0" err="1">
                <a:latin typeface="Helvetica"/>
                <a:cs typeface="Helvetica"/>
              </a:rPr>
              <a:t>Microtus</a:t>
            </a:r>
            <a:r>
              <a:rPr lang="en-US" sz="2200" i="1" dirty="0">
                <a:latin typeface="Helvetica"/>
                <a:cs typeface="Helvetica"/>
              </a:rPr>
              <a:t> spp.</a:t>
            </a:r>
            <a:r>
              <a:rPr lang="en-US" sz="2200" dirty="0">
                <a:latin typeface="Helvetica"/>
                <a:cs typeface="Helvetica"/>
              </a:rPr>
              <a:t>) are linked either to a monogamous or promiscuous mating system </a:t>
            </a:r>
            <a:r>
              <a:rPr lang="en-US" sz="2200" dirty="0" smtClean="0">
                <a:latin typeface="Helvetica"/>
                <a:cs typeface="Helvetica"/>
              </a:rPr>
              <a:t>(</a:t>
            </a:r>
            <a:r>
              <a:rPr lang="en-US" sz="2200" dirty="0" err="1" smtClean="0">
                <a:latin typeface="Helvetica"/>
                <a:cs typeface="Helvetica"/>
              </a:rPr>
              <a:t>Insel</a:t>
            </a:r>
            <a:r>
              <a:rPr lang="en-US" sz="2200" dirty="0" smtClean="0">
                <a:latin typeface="Helvetica"/>
                <a:cs typeface="Helvetica"/>
              </a:rPr>
              <a:t> 2010).</a:t>
            </a:r>
          </a:p>
          <a:p>
            <a:pPr>
              <a:buNone/>
            </a:pPr>
            <a:endParaRPr lang="en-US" sz="2200" dirty="0" smtClean="0">
              <a:latin typeface="Helvetica"/>
              <a:cs typeface="Helvetica"/>
            </a:endParaRPr>
          </a:p>
          <a:p>
            <a:pPr>
              <a:buNone/>
            </a:pPr>
            <a:r>
              <a:rPr lang="en-US" sz="2200" dirty="0">
                <a:latin typeface="Helvetica"/>
                <a:cs typeface="Helvetica"/>
              </a:rPr>
              <a:t>In </a:t>
            </a:r>
            <a:r>
              <a:rPr lang="en-US" sz="2200" dirty="0" smtClean="0">
                <a:latin typeface="Helvetica"/>
                <a:cs typeface="Helvetica"/>
              </a:rPr>
              <a:t>several species </a:t>
            </a:r>
            <a:r>
              <a:rPr lang="en-US" sz="2200" dirty="0">
                <a:latin typeface="Helvetica"/>
                <a:cs typeface="Helvetica"/>
              </a:rPr>
              <a:t>of </a:t>
            </a:r>
            <a:r>
              <a:rPr lang="en-US" sz="2200" dirty="0" err="1" smtClean="0">
                <a:latin typeface="Helvetica"/>
                <a:cs typeface="Helvetica"/>
              </a:rPr>
              <a:t>lemurid</a:t>
            </a:r>
            <a:r>
              <a:rPr lang="en-US" sz="2200" dirty="0" smtClean="0">
                <a:latin typeface="Helvetica"/>
                <a:cs typeface="Helvetica"/>
              </a:rPr>
              <a:t> primates, neighboring </a:t>
            </a:r>
            <a:r>
              <a:rPr lang="en-US" sz="2200" dirty="0">
                <a:latin typeface="Helvetica"/>
                <a:cs typeface="Helvetica"/>
              </a:rPr>
              <a:t>social units may consist of pairs, one </a:t>
            </a:r>
            <a:r>
              <a:rPr lang="en-US" sz="2200" dirty="0" smtClean="0">
                <a:latin typeface="Helvetica"/>
                <a:cs typeface="Helvetica"/>
              </a:rPr>
              <a:t>female and </a:t>
            </a:r>
            <a:r>
              <a:rPr lang="en-US" sz="2200" dirty="0">
                <a:latin typeface="Helvetica"/>
                <a:cs typeface="Helvetica"/>
              </a:rPr>
              <a:t>several males, one male and several females or </a:t>
            </a:r>
            <a:r>
              <a:rPr lang="en-US" sz="2200" dirty="0" smtClean="0">
                <a:latin typeface="Helvetica"/>
                <a:cs typeface="Helvetica"/>
              </a:rPr>
              <a:t>multiple males </a:t>
            </a:r>
            <a:r>
              <a:rPr lang="en-US" sz="2200" dirty="0">
                <a:latin typeface="Helvetica"/>
                <a:cs typeface="Helvetica"/>
              </a:rPr>
              <a:t>and multiple females, respectively </a:t>
            </a:r>
            <a:r>
              <a:rPr lang="en-US" sz="2200" dirty="0" smtClean="0">
                <a:latin typeface="Helvetica"/>
                <a:cs typeface="Helvetica"/>
              </a:rPr>
              <a:t>(</a:t>
            </a:r>
            <a:r>
              <a:rPr lang="en-US" sz="2200" dirty="0" err="1" smtClean="0">
                <a:latin typeface="Helvetica"/>
                <a:cs typeface="Helvetica"/>
              </a:rPr>
              <a:t>Pochron</a:t>
            </a:r>
            <a:r>
              <a:rPr lang="en-US" sz="2200" dirty="0" smtClean="0">
                <a:latin typeface="Helvetica"/>
                <a:cs typeface="Helvetica"/>
              </a:rPr>
              <a:t> &amp; Wright 2003).</a:t>
            </a:r>
            <a:endParaRPr lang="en-US" sz="2200" dirty="0">
              <a:latin typeface="Helvetica"/>
              <a:cs typeface="Helvetica"/>
            </a:endParaRPr>
          </a:p>
          <a:p>
            <a:pPr>
              <a:buNone/>
            </a:pPr>
            <a:endParaRPr lang="en-US" sz="2000" dirty="0" smtClean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84417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4969"/>
            <a:ext cx="8229600" cy="576875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u="sng" dirty="0" smtClean="0">
                <a:latin typeface="Helvetica"/>
                <a:cs typeface="Helvetica"/>
              </a:rPr>
              <a:t>References</a:t>
            </a:r>
          </a:p>
          <a:p>
            <a:pPr algn="ctr">
              <a:buNone/>
            </a:pPr>
            <a:endParaRPr lang="en-US" sz="2000" dirty="0">
              <a:latin typeface="Helvetica"/>
              <a:cs typeface="Helvetica"/>
            </a:endParaRPr>
          </a:p>
          <a:p>
            <a:pPr>
              <a:buNone/>
            </a:pPr>
            <a:r>
              <a:rPr lang="en-US" sz="2000" dirty="0" err="1">
                <a:latin typeface="Helvetica"/>
                <a:cs typeface="Helvetica"/>
              </a:rPr>
              <a:t>Clutton</a:t>
            </a:r>
            <a:r>
              <a:rPr lang="en-US" sz="2000" dirty="0">
                <a:latin typeface="Helvetica"/>
                <a:cs typeface="Helvetica"/>
              </a:rPr>
              <a:t>-</a:t>
            </a:r>
            <a:r>
              <a:rPr lang="en-US" sz="2000" dirty="0" smtClean="0">
                <a:latin typeface="Helvetica"/>
                <a:cs typeface="Helvetica"/>
              </a:rPr>
              <a:t>Brock, </a:t>
            </a:r>
            <a:r>
              <a:rPr lang="en-US" sz="2000" dirty="0">
                <a:latin typeface="Helvetica"/>
                <a:cs typeface="Helvetica"/>
              </a:rPr>
              <a:t>TH. </a:t>
            </a:r>
            <a:r>
              <a:rPr lang="en-US" sz="2000" dirty="0" smtClean="0">
                <a:latin typeface="Helvetica"/>
                <a:cs typeface="Helvetica"/>
              </a:rPr>
              <a:t>2002. </a:t>
            </a:r>
            <a:r>
              <a:rPr lang="en-US" sz="2000" dirty="0">
                <a:latin typeface="Helvetica"/>
                <a:cs typeface="Helvetica"/>
              </a:rPr>
              <a:t>Breeding together: </a:t>
            </a:r>
            <a:r>
              <a:rPr lang="en-US" sz="2000" dirty="0" smtClean="0">
                <a:latin typeface="Helvetica"/>
                <a:cs typeface="Helvetica"/>
              </a:rPr>
              <a:t>kin selection </a:t>
            </a:r>
            <a:r>
              <a:rPr lang="en-US" sz="2000" dirty="0">
                <a:latin typeface="Helvetica"/>
                <a:cs typeface="Helvetica"/>
              </a:rPr>
              <a:t>and mutualism in cooperative </a:t>
            </a:r>
            <a:r>
              <a:rPr lang="en-US" sz="2000" dirty="0" smtClean="0">
                <a:latin typeface="Helvetica"/>
                <a:cs typeface="Helvetica"/>
              </a:rPr>
              <a:t>vertebrates. </a:t>
            </a:r>
            <a:r>
              <a:rPr lang="en-US" sz="2000" i="1" dirty="0" smtClean="0">
                <a:latin typeface="Helvetica"/>
                <a:cs typeface="Helvetica"/>
              </a:rPr>
              <a:t>Science</a:t>
            </a:r>
            <a:r>
              <a:rPr lang="en-US" sz="2000" dirty="0" smtClean="0">
                <a:latin typeface="Helvetica"/>
                <a:cs typeface="Helvetica"/>
              </a:rPr>
              <a:t> 296, 69 – 72.</a:t>
            </a:r>
          </a:p>
          <a:p>
            <a:pPr>
              <a:buNone/>
            </a:pPr>
            <a:r>
              <a:rPr lang="en-US" sz="2000" dirty="0" err="1" smtClean="0">
                <a:latin typeface="Helvetica"/>
                <a:cs typeface="Helvetica"/>
              </a:rPr>
              <a:t>Insel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>
                <a:latin typeface="Helvetica"/>
                <a:cs typeface="Helvetica"/>
              </a:rPr>
              <a:t>TR. </a:t>
            </a:r>
            <a:r>
              <a:rPr lang="en-US" sz="2000" dirty="0" smtClean="0">
                <a:latin typeface="Helvetica"/>
                <a:cs typeface="Helvetica"/>
              </a:rPr>
              <a:t>2010. </a:t>
            </a:r>
            <a:r>
              <a:rPr lang="en-US" sz="2000" dirty="0">
                <a:latin typeface="Helvetica"/>
                <a:cs typeface="Helvetica"/>
              </a:rPr>
              <a:t>The challenge of translation in </a:t>
            </a:r>
            <a:r>
              <a:rPr lang="en-US" sz="2000" dirty="0" smtClean="0">
                <a:latin typeface="Helvetica"/>
                <a:cs typeface="Helvetica"/>
              </a:rPr>
              <a:t>social neuroscience</a:t>
            </a:r>
            <a:r>
              <a:rPr lang="en-US" sz="2000" dirty="0">
                <a:latin typeface="Helvetica"/>
                <a:cs typeface="Helvetica"/>
              </a:rPr>
              <a:t>: a review of oxytocin, vasopressin, </a:t>
            </a:r>
            <a:r>
              <a:rPr lang="en-US" sz="2000" dirty="0" smtClean="0">
                <a:latin typeface="Helvetica"/>
                <a:cs typeface="Helvetica"/>
              </a:rPr>
              <a:t>and </a:t>
            </a:r>
            <a:r>
              <a:rPr lang="en-US" sz="2000" dirty="0" err="1" smtClean="0">
                <a:latin typeface="Helvetica"/>
                <a:cs typeface="Helvetica"/>
              </a:rPr>
              <a:t>affiliative</a:t>
            </a:r>
            <a:r>
              <a:rPr lang="en-US" sz="2000" dirty="0" smtClean="0">
                <a:latin typeface="Helvetica"/>
                <a:cs typeface="Helvetica"/>
              </a:rPr>
              <a:t> </a:t>
            </a:r>
            <a:r>
              <a:rPr lang="en-US" sz="2000" dirty="0">
                <a:latin typeface="Helvetica"/>
                <a:cs typeface="Helvetica"/>
              </a:rPr>
              <a:t>behavior. </a:t>
            </a:r>
            <a:r>
              <a:rPr lang="en-US" sz="2000" i="1" dirty="0">
                <a:latin typeface="Helvetica"/>
                <a:cs typeface="Helvetica"/>
              </a:rPr>
              <a:t>Neuron</a:t>
            </a:r>
            <a:r>
              <a:rPr lang="en-US" sz="2000" dirty="0">
                <a:latin typeface="Helvetica"/>
                <a:cs typeface="Helvetica"/>
              </a:rPr>
              <a:t> </a:t>
            </a:r>
            <a:r>
              <a:rPr lang="en-US" sz="2000" dirty="0" smtClean="0">
                <a:latin typeface="Helvetica"/>
                <a:cs typeface="Helvetica"/>
              </a:rPr>
              <a:t>65, 768</a:t>
            </a:r>
            <a:r>
              <a:rPr lang="en-US" sz="2000" dirty="0">
                <a:latin typeface="Helvetica"/>
                <a:cs typeface="Helvetica"/>
              </a:rPr>
              <a:t>– 779</a:t>
            </a:r>
            <a:r>
              <a:rPr lang="en-US" sz="2000" dirty="0" smtClean="0">
                <a:latin typeface="Helvetica"/>
                <a:cs typeface="Helvetica"/>
              </a:rPr>
              <a:t>.</a:t>
            </a:r>
          </a:p>
          <a:p>
            <a:pPr>
              <a:buNone/>
            </a:pPr>
            <a:r>
              <a:rPr lang="en-US" sz="2000" dirty="0">
                <a:latin typeface="Helvetica"/>
                <a:cs typeface="Helvetica"/>
              </a:rPr>
              <a:t> </a:t>
            </a:r>
            <a:r>
              <a:rPr lang="en-US" sz="2000" dirty="0" err="1">
                <a:latin typeface="Helvetica"/>
                <a:cs typeface="Helvetica"/>
              </a:rPr>
              <a:t>Pochron</a:t>
            </a:r>
            <a:r>
              <a:rPr lang="en-US" sz="2000" dirty="0">
                <a:latin typeface="Helvetica"/>
                <a:cs typeface="Helvetica"/>
              </a:rPr>
              <a:t> ST, </a:t>
            </a:r>
            <a:r>
              <a:rPr lang="en-US" sz="2000" dirty="0" smtClean="0">
                <a:latin typeface="Helvetica"/>
                <a:cs typeface="Helvetica"/>
              </a:rPr>
              <a:t>&amp; Wright </a:t>
            </a:r>
            <a:r>
              <a:rPr lang="en-US" sz="2000" dirty="0">
                <a:latin typeface="Helvetica"/>
                <a:cs typeface="Helvetica"/>
              </a:rPr>
              <a:t>PC. 2003 Variability in </a:t>
            </a:r>
            <a:r>
              <a:rPr lang="en-US" sz="2000" dirty="0" smtClean="0">
                <a:latin typeface="Helvetica"/>
                <a:cs typeface="Helvetica"/>
              </a:rPr>
              <a:t>adult group </a:t>
            </a:r>
            <a:r>
              <a:rPr lang="en-US" sz="2000" dirty="0">
                <a:latin typeface="Helvetica"/>
                <a:cs typeface="Helvetica"/>
              </a:rPr>
              <a:t>compositions of a </a:t>
            </a:r>
            <a:r>
              <a:rPr lang="en-US" sz="2000" dirty="0" err="1">
                <a:latin typeface="Helvetica"/>
                <a:cs typeface="Helvetica"/>
              </a:rPr>
              <a:t>prosimian</a:t>
            </a:r>
            <a:r>
              <a:rPr lang="en-US" sz="2000" dirty="0">
                <a:latin typeface="Helvetica"/>
                <a:cs typeface="Helvetica"/>
              </a:rPr>
              <a:t> primate. </a:t>
            </a:r>
            <a:r>
              <a:rPr lang="en-US" sz="2000" i="1" dirty="0" smtClean="0">
                <a:latin typeface="Helvetica"/>
                <a:cs typeface="Helvetica"/>
              </a:rPr>
              <a:t>Behavioral Ecology &amp; Sociobiology </a:t>
            </a:r>
            <a:r>
              <a:rPr lang="en-US" sz="2000" dirty="0">
                <a:latin typeface="Helvetica"/>
                <a:cs typeface="Helvetica"/>
              </a:rPr>
              <a:t>54, 285– 293. </a:t>
            </a:r>
            <a:endParaRPr lang="en-US" sz="2000" dirty="0" smtClean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90171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5658</TotalTime>
  <Words>774</Words>
  <Application>Microsoft Macintosh PowerPoint</Application>
  <PresentationFormat>On-screen Show (4:3)</PresentationFormat>
  <Paragraphs>48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Synthesis Practice</vt:lpstr>
      <vt:lpstr>Synthetic writing components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Synthesis</dc:title>
  <dc:creator>UMN User</dc:creator>
  <cp:lastModifiedBy>UMN User</cp:lastModifiedBy>
  <cp:revision>26</cp:revision>
  <dcterms:created xsi:type="dcterms:W3CDTF">2014-02-23T21:43:35Z</dcterms:created>
  <dcterms:modified xsi:type="dcterms:W3CDTF">2014-04-28T21:43:26Z</dcterms:modified>
</cp:coreProperties>
</file>