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9" r:id="rId4"/>
    <p:sldId id="258" r:id="rId5"/>
    <p:sldId id="260" r:id="rId6"/>
    <p:sldId id="262" r:id="rId7"/>
    <p:sldId id="264"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0" d="100"/>
          <a:sy n="90" d="100"/>
        </p:scale>
        <p:origin x="-143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CA3D3A-5463-6540-8451-0678C6753983}" type="datetimeFigureOut">
              <a:rPr lang="en-US" smtClean="0"/>
              <a:t>4/6/14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AC5F5C-4462-ED4E-B56E-B0616CE16293}" type="slidenum">
              <a:rPr lang="en-US" smtClean="0"/>
              <a:t>‹#›</a:t>
            </a:fld>
            <a:endParaRPr lang="en-US"/>
          </a:p>
        </p:txBody>
      </p:sp>
    </p:spTree>
    <p:extLst>
      <p:ext uri="{BB962C8B-B14F-4D97-AF65-F5344CB8AC3E}">
        <p14:creationId xmlns:p14="http://schemas.microsoft.com/office/powerpoint/2010/main" val="18491324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Intended for advanced undergraduates.</a:t>
            </a:r>
            <a:endParaRPr lang="en-US" dirty="0"/>
          </a:p>
        </p:txBody>
      </p:sp>
      <p:sp>
        <p:nvSpPr>
          <p:cNvPr id="4" name="Slide Number Placeholder 3"/>
          <p:cNvSpPr>
            <a:spLocks noGrp="1"/>
          </p:cNvSpPr>
          <p:nvPr>
            <p:ph type="sldNum" sz="quarter" idx="10"/>
          </p:nvPr>
        </p:nvSpPr>
        <p:spPr/>
        <p:txBody>
          <a:bodyPr/>
          <a:lstStyle/>
          <a:p>
            <a:fld id="{B0AC5F5C-4462-ED4E-B56E-B0616CE16293}" type="slidenum">
              <a:rPr lang="en-US" smtClean="0"/>
              <a:t>1</a:t>
            </a:fld>
            <a:endParaRPr lang="en-US"/>
          </a:p>
        </p:txBody>
      </p:sp>
    </p:spTree>
    <p:extLst>
      <p:ext uri="{BB962C8B-B14F-4D97-AF65-F5344CB8AC3E}">
        <p14:creationId xmlns:p14="http://schemas.microsoft.com/office/powerpoint/2010/main" val="4173592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Considering handouts</a:t>
            </a:r>
            <a:r>
              <a:rPr lang="en-US" baseline="0" dirty="0" smtClean="0"/>
              <a:t> so students can read from a hard copy.</a:t>
            </a:r>
            <a:endParaRPr lang="en-US" dirty="0"/>
          </a:p>
        </p:txBody>
      </p:sp>
      <p:sp>
        <p:nvSpPr>
          <p:cNvPr id="4" name="Slide Number Placeholder 3"/>
          <p:cNvSpPr>
            <a:spLocks noGrp="1"/>
          </p:cNvSpPr>
          <p:nvPr>
            <p:ph type="sldNum" sz="quarter" idx="10"/>
          </p:nvPr>
        </p:nvSpPr>
        <p:spPr/>
        <p:txBody>
          <a:bodyPr/>
          <a:lstStyle/>
          <a:p>
            <a:fld id="{B0AC5F5C-4462-ED4E-B56E-B0616CE16293}" type="slidenum">
              <a:rPr lang="en-US" smtClean="0"/>
              <a:t>2</a:t>
            </a:fld>
            <a:endParaRPr lang="en-US"/>
          </a:p>
        </p:txBody>
      </p:sp>
    </p:spTree>
    <p:extLst>
      <p:ext uri="{BB962C8B-B14F-4D97-AF65-F5344CB8AC3E}">
        <p14:creationId xmlns:p14="http://schemas.microsoft.com/office/powerpoint/2010/main" val="306154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Could have students work in small groups or individually.</a:t>
            </a:r>
            <a:endParaRPr lang="en-US" dirty="0"/>
          </a:p>
        </p:txBody>
      </p:sp>
      <p:sp>
        <p:nvSpPr>
          <p:cNvPr id="4" name="Slide Number Placeholder 3"/>
          <p:cNvSpPr>
            <a:spLocks noGrp="1"/>
          </p:cNvSpPr>
          <p:nvPr>
            <p:ph type="sldNum" sz="quarter" idx="10"/>
          </p:nvPr>
        </p:nvSpPr>
        <p:spPr/>
        <p:txBody>
          <a:bodyPr/>
          <a:lstStyle/>
          <a:p>
            <a:fld id="{B0AC5F5C-4462-ED4E-B56E-B0616CE16293}" type="slidenum">
              <a:rPr lang="en-US" smtClean="0"/>
              <a:t>3</a:t>
            </a:fld>
            <a:endParaRPr lang="en-US"/>
          </a:p>
        </p:txBody>
      </p:sp>
    </p:spTree>
    <p:extLst>
      <p:ext uri="{BB962C8B-B14F-4D97-AF65-F5344CB8AC3E}">
        <p14:creationId xmlns:p14="http://schemas.microsoft.com/office/powerpoint/2010/main" val="227521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a:t>
            </a:r>
            <a:r>
              <a:rPr lang="en-US" baseline="0" dirty="0" smtClean="0"/>
              <a:t> #1 and 2 both add to the role of </a:t>
            </a:r>
            <a:r>
              <a:rPr lang="en-US" baseline="0" dirty="0" err="1" smtClean="0"/>
              <a:t>Ca</a:t>
            </a:r>
            <a:r>
              <a:rPr lang="en-US" baseline="0" dirty="0" smtClean="0"/>
              <a:t> in decomposition, only #1 connects to the topic sentence which addresses both </a:t>
            </a:r>
            <a:r>
              <a:rPr lang="en-US" baseline="0" dirty="0" err="1" smtClean="0"/>
              <a:t>Ca</a:t>
            </a:r>
            <a:r>
              <a:rPr lang="en-US" baseline="0" dirty="0" smtClean="0"/>
              <a:t> and earthworms: “</a:t>
            </a:r>
            <a:r>
              <a:rPr lang="en-US" sz="1200" dirty="0" smtClean="0">
                <a:latin typeface="Helvetica"/>
                <a:cs typeface="Helvetica"/>
              </a:rPr>
              <a:t>Whether earthworms in this site are responding directly to higher litter </a:t>
            </a:r>
            <a:r>
              <a:rPr lang="en-US" sz="1200" dirty="0" err="1" smtClean="0">
                <a:latin typeface="Helvetica"/>
                <a:cs typeface="Helvetica"/>
              </a:rPr>
              <a:t>Ca</a:t>
            </a:r>
            <a:r>
              <a:rPr lang="en-US" sz="1200" dirty="0" smtClean="0">
                <a:latin typeface="Helvetica"/>
                <a:cs typeface="Helvetica"/>
              </a:rPr>
              <a:t> or to the concomitant higher concentrations of soil </a:t>
            </a:r>
            <a:r>
              <a:rPr lang="en-US" sz="1200" dirty="0" err="1" smtClean="0">
                <a:latin typeface="Helvetica"/>
                <a:cs typeface="Helvetica"/>
              </a:rPr>
              <a:t>Ca</a:t>
            </a:r>
            <a:r>
              <a:rPr lang="en-US" sz="1200" dirty="0" smtClean="0">
                <a:latin typeface="Helvetica"/>
                <a:cs typeface="Helvetica"/>
              </a:rPr>
              <a:t> (Reich et al. 2005) is unknown.</a:t>
            </a:r>
            <a:r>
              <a:rPr lang="en-US" sz="1200" baseline="0" dirty="0" smtClean="0">
                <a:latin typeface="Helvetica"/>
                <a:cs typeface="Helvetica"/>
              </a:rPr>
              <a:t> </a:t>
            </a:r>
            <a:r>
              <a:rPr lang="en-US" sz="1200" dirty="0" smtClean="0">
                <a:latin typeface="Helvetica"/>
                <a:cs typeface="Helvetica"/>
              </a:rPr>
              <a:t>Regardless, the positive relationship between forest floor removal and litter </a:t>
            </a:r>
            <a:r>
              <a:rPr lang="en-US" sz="1200" dirty="0" err="1" smtClean="0">
                <a:latin typeface="Helvetica"/>
                <a:cs typeface="Helvetica"/>
              </a:rPr>
              <a:t>Ca</a:t>
            </a:r>
            <a:r>
              <a:rPr lang="en-US" sz="1200" dirty="0" smtClean="0">
                <a:latin typeface="Helvetica"/>
                <a:cs typeface="Helvetica"/>
              </a:rPr>
              <a:t> likely arises from the nutritional requirements of the earthworms at the site.” #1 further</a:t>
            </a:r>
            <a:r>
              <a:rPr lang="en-US" sz="1200" baseline="0" dirty="0" smtClean="0">
                <a:latin typeface="Helvetica"/>
                <a:cs typeface="Helvetica"/>
              </a:rPr>
              <a:t> supports the conclusion that earthworms respond to </a:t>
            </a:r>
            <a:r>
              <a:rPr lang="en-US" sz="1200" baseline="0" dirty="0" err="1" smtClean="0">
                <a:latin typeface="Helvetica"/>
                <a:cs typeface="Helvetica"/>
              </a:rPr>
              <a:t>Ca</a:t>
            </a:r>
            <a:r>
              <a:rPr lang="en-US" sz="1200" baseline="0" dirty="0" smtClean="0">
                <a:latin typeface="Helvetica"/>
                <a:cs typeface="Helvetica"/>
              </a:rPr>
              <a:t> availability and accelerate decomposition.</a:t>
            </a:r>
            <a:endParaRPr lang="en-US" dirty="0"/>
          </a:p>
        </p:txBody>
      </p:sp>
      <p:sp>
        <p:nvSpPr>
          <p:cNvPr id="4" name="Slide Number Placeholder 3"/>
          <p:cNvSpPr>
            <a:spLocks noGrp="1"/>
          </p:cNvSpPr>
          <p:nvPr>
            <p:ph type="sldNum" sz="quarter" idx="10"/>
          </p:nvPr>
        </p:nvSpPr>
        <p:spPr/>
        <p:txBody>
          <a:bodyPr/>
          <a:lstStyle/>
          <a:p>
            <a:fld id="{B0AC5F5C-4462-ED4E-B56E-B0616CE16293}" type="slidenum">
              <a:rPr lang="en-US" smtClean="0"/>
              <a:t>4</a:t>
            </a:fld>
            <a:endParaRPr lang="en-US"/>
          </a:p>
        </p:txBody>
      </p:sp>
    </p:spTree>
    <p:extLst>
      <p:ext uri="{BB962C8B-B14F-4D97-AF65-F5344CB8AC3E}">
        <p14:creationId xmlns:p14="http://schemas.microsoft.com/office/powerpoint/2010/main" val="2356639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a:t>
            </a:r>
            <a:r>
              <a:rPr lang="en-US" baseline="0" dirty="0" smtClean="0"/>
              <a:t> has nothing to do with the topic sentence or conclusion of this paragraph. Both #1 and #2 are comparing and contrasting bacteria and </a:t>
            </a:r>
            <a:r>
              <a:rPr lang="en-US" baseline="0" dirty="0" err="1" smtClean="0"/>
              <a:t>archaea</a:t>
            </a:r>
            <a:r>
              <a:rPr lang="en-US" baseline="0" dirty="0" smtClean="0"/>
              <a:t>, but only #2 supports both the topic sentence and synthetic conclusion of this paragraph.</a:t>
            </a:r>
            <a:endParaRPr lang="en-US" dirty="0"/>
          </a:p>
        </p:txBody>
      </p:sp>
      <p:sp>
        <p:nvSpPr>
          <p:cNvPr id="4" name="Slide Number Placeholder 3"/>
          <p:cNvSpPr>
            <a:spLocks noGrp="1"/>
          </p:cNvSpPr>
          <p:nvPr>
            <p:ph type="sldNum" sz="quarter" idx="10"/>
          </p:nvPr>
        </p:nvSpPr>
        <p:spPr/>
        <p:txBody>
          <a:bodyPr/>
          <a:lstStyle/>
          <a:p>
            <a:fld id="{B0AC5F5C-4462-ED4E-B56E-B0616CE16293}" type="slidenum">
              <a:rPr lang="en-US" smtClean="0"/>
              <a:t>7</a:t>
            </a:fld>
            <a:endParaRPr lang="en-US"/>
          </a:p>
        </p:txBody>
      </p:sp>
    </p:spTree>
    <p:extLst>
      <p:ext uri="{BB962C8B-B14F-4D97-AF65-F5344CB8AC3E}">
        <p14:creationId xmlns:p14="http://schemas.microsoft.com/office/powerpoint/2010/main" val="2356639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BB0764-8A9D-2240-8D76-A1C7B79A9E4C}" type="datetimeFigureOut">
              <a:rPr lang="en-US" smtClean="0"/>
              <a:t>4/6/14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C3605-D5D6-7F40-983D-EEA4C8FA2AC8}" type="slidenum">
              <a:rPr lang="en-US" smtClean="0"/>
              <a:t>‹#›</a:t>
            </a:fld>
            <a:endParaRPr lang="en-US"/>
          </a:p>
        </p:txBody>
      </p:sp>
    </p:spTree>
    <p:extLst>
      <p:ext uri="{BB962C8B-B14F-4D97-AF65-F5344CB8AC3E}">
        <p14:creationId xmlns:p14="http://schemas.microsoft.com/office/powerpoint/2010/main" val="924240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BB0764-8A9D-2240-8D76-A1C7B79A9E4C}" type="datetimeFigureOut">
              <a:rPr lang="en-US" smtClean="0"/>
              <a:t>4/6/14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C3605-D5D6-7F40-983D-EEA4C8FA2AC8}" type="slidenum">
              <a:rPr lang="en-US" smtClean="0"/>
              <a:t>‹#›</a:t>
            </a:fld>
            <a:endParaRPr lang="en-US"/>
          </a:p>
        </p:txBody>
      </p:sp>
    </p:spTree>
    <p:extLst>
      <p:ext uri="{BB962C8B-B14F-4D97-AF65-F5344CB8AC3E}">
        <p14:creationId xmlns:p14="http://schemas.microsoft.com/office/powerpoint/2010/main" val="3598017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BB0764-8A9D-2240-8D76-A1C7B79A9E4C}" type="datetimeFigureOut">
              <a:rPr lang="en-US" smtClean="0"/>
              <a:t>4/6/14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C3605-D5D6-7F40-983D-EEA4C8FA2AC8}" type="slidenum">
              <a:rPr lang="en-US" smtClean="0"/>
              <a:t>‹#›</a:t>
            </a:fld>
            <a:endParaRPr lang="en-US"/>
          </a:p>
        </p:txBody>
      </p:sp>
    </p:spTree>
    <p:extLst>
      <p:ext uri="{BB962C8B-B14F-4D97-AF65-F5344CB8AC3E}">
        <p14:creationId xmlns:p14="http://schemas.microsoft.com/office/powerpoint/2010/main" val="3176526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BB0764-8A9D-2240-8D76-A1C7B79A9E4C}" type="datetimeFigureOut">
              <a:rPr lang="en-US" smtClean="0"/>
              <a:t>4/6/14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C3605-D5D6-7F40-983D-EEA4C8FA2AC8}" type="slidenum">
              <a:rPr lang="en-US" smtClean="0"/>
              <a:t>‹#›</a:t>
            </a:fld>
            <a:endParaRPr lang="en-US"/>
          </a:p>
        </p:txBody>
      </p:sp>
    </p:spTree>
    <p:extLst>
      <p:ext uri="{BB962C8B-B14F-4D97-AF65-F5344CB8AC3E}">
        <p14:creationId xmlns:p14="http://schemas.microsoft.com/office/powerpoint/2010/main" val="3572807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BB0764-8A9D-2240-8D76-A1C7B79A9E4C}" type="datetimeFigureOut">
              <a:rPr lang="en-US" smtClean="0"/>
              <a:t>4/6/14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C3605-D5D6-7F40-983D-EEA4C8FA2AC8}" type="slidenum">
              <a:rPr lang="en-US" smtClean="0"/>
              <a:t>‹#›</a:t>
            </a:fld>
            <a:endParaRPr lang="en-US"/>
          </a:p>
        </p:txBody>
      </p:sp>
    </p:spTree>
    <p:extLst>
      <p:ext uri="{BB962C8B-B14F-4D97-AF65-F5344CB8AC3E}">
        <p14:creationId xmlns:p14="http://schemas.microsoft.com/office/powerpoint/2010/main" val="741819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BB0764-8A9D-2240-8D76-A1C7B79A9E4C}" type="datetimeFigureOut">
              <a:rPr lang="en-US" smtClean="0"/>
              <a:t>4/6/14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C3605-D5D6-7F40-983D-EEA4C8FA2AC8}" type="slidenum">
              <a:rPr lang="en-US" smtClean="0"/>
              <a:t>‹#›</a:t>
            </a:fld>
            <a:endParaRPr lang="en-US"/>
          </a:p>
        </p:txBody>
      </p:sp>
    </p:spTree>
    <p:extLst>
      <p:ext uri="{BB962C8B-B14F-4D97-AF65-F5344CB8AC3E}">
        <p14:creationId xmlns:p14="http://schemas.microsoft.com/office/powerpoint/2010/main" val="4251816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BB0764-8A9D-2240-8D76-A1C7B79A9E4C}" type="datetimeFigureOut">
              <a:rPr lang="en-US" smtClean="0"/>
              <a:t>4/6/14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0C3605-D5D6-7F40-983D-EEA4C8FA2AC8}" type="slidenum">
              <a:rPr lang="en-US" smtClean="0"/>
              <a:t>‹#›</a:t>
            </a:fld>
            <a:endParaRPr lang="en-US"/>
          </a:p>
        </p:txBody>
      </p:sp>
    </p:spTree>
    <p:extLst>
      <p:ext uri="{BB962C8B-B14F-4D97-AF65-F5344CB8AC3E}">
        <p14:creationId xmlns:p14="http://schemas.microsoft.com/office/powerpoint/2010/main" val="2020733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BB0764-8A9D-2240-8D76-A1C7B79A9E4C}" type="datetimeFigureOut">
              <a:rPr lang="en-US" smtClean="0"/>
              <a:t>4/6/14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0C3605-D5D6-7F40-983D-EEA4C8FA2AC8}" type="slidenum">
              <a:rPr lang="en-US" smtClean="0"/>
              <a:t>‹#›</a:t>
            </a:fld>
            <a:endParaRPr lang="en-US"/>
          </a:p>
        </p:txBody>
      </p:sp>
    </p:spTree>
    <p:extLst>
      <p:ext uri="{BB962C8B-B14F-4D97-AF65-F5344CB8AC3E}">
        <p14:creationId xmlns:p14="http://schemas.microsoft.com/office/powerpoint/2010/main" val="833947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BB0764-8A9D-2240-8D76-A1C7B79A9E4C}" type="datetimeFigureOut">
              <a:rPr lang="en-US" smtClean="0"/>
              <a:t>4/6/14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0C3605-D5D6-7F40-983D-EEA4C8FA2AC8}" type="slidenum">
              <a:rPr lang="en-US" smtClean="0"/>
              <a:t>‹#›</a:t>
            </a:fld>
            <a:endParaRPr lang="en-US"/>
          </a:p>
        </p:txBody>
      </p:sp>
    </p:spTree>
    <p:extLst>
      <p:ext uri="{BB962C8B-B14F-4D97-AF65-F5344CB8AC3E}">
        <p14:creationId xmlns:p14="http://schemas.microsoft.com/office/powerpoint/2010/main" val="421207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BB0764-8A9D-2240-8D76-A1C7B79A9E4C}" type="datetimeFigureOut">
              <a:rPr lang="en-US" smtClean="0"/>
              <a:t>4/6/14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C3605-D5D6-7F40-983D-EEA4C8FA2AC8}" type="slidenum">
              <a:rPr lang="en-US" smtClean="0"/>
              <a:t>‹#›</a:t>
            </a:fld>
            <a:endParaRPr lang="en-US"/>
          </a:p>
        </p:txBody>
      </p:sp>
    </p:spTree>
    <p:extLst>
      <p:ext uri="{BB962C8B-B14F-4D97-AF65-F5344CB8AC3E}">
        <p14:creationId xmlns:p14="http://schemas.microsoft.com/office/powerpoint/2010/main" val="367211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BB0764-8A9D-2240-8D76-A1C7B79A9E4C}" type="datetimeFigureOut">
              <a:rPr lang="en-US" smtClean="0"/>
              <a:t>4/6/14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C3605-D5D6-7F40-983D-EEA4C8FA2AC8}" type="slidenum">
              <a:rPr lang="en-US" smtClean="0"/>
              <a:t>‹#›</a:t>
            </a:fld>
            <a:endParaRPr lang="en-US"/>
          </a:p>
        </p:txBody>
      </p:sp>
    </p:spTree>
    <p:extLst>
      <p:ext uri="{BB962C8B-B14F-4D97-AF65-F5344CB8AC3E}">
        <p14:creationId xmlns:p14="http://schemas.microsoft.com/office/powerpoint/2010/main" val="22314307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BB0764-8A9D-2240-8D76-A1C7B79A9E4C}" type="datetimeFigureOut">
              <a:rPr lang="en-US" smtClean="0"/>
              <a:t>4/6/14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C3605-D5D6-7F40-983D-EEA4C8FA2AC8}" type="slidenum">
              <a:rPr lang="en-US" smtClean="0"/>
              <a:t>‹#›</a:t>
            </a:fld>
            <a:endParaRPr lang="en-US"/>
          </a:p>
        </p:txBody>
      </p:sp>
    </p:spTree>
    <p:extLst>
      <p:ext uri="{BB962C8B-B14F-4D97-AF65-F5344CB8AC3E}">
        <p14:creationId xmlns:p14="http://schemas.microsoft.com/office/powerpoint/2010/main" val="2042291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Helvetica"/>
                <a:cs typeface="Helvetica"/>
              </a:rPr>
              <a:t>Synthetic Writing</a:t>
            </a:r>
            <a:endParaRPr lang="en-US" dirty="0">
              <a:latin typeface="Helvetica"/>
              <a:cs typeface="Helvetica"/>
            </a:endParaRPr>
          </a:p>
        </p:txBody>
      </p:sp>
      <p:sp>
        <p:nvSpPr>
          <p:cNvPr id="3" name="Subtitle 2"/>
          <p:cNvSpPr>
            <a:spLocks noGrp="1"/>
          </p:cNvSpPr>
          <p:nvPr>
            <p:ph type="subTitle" idx="1"/>
          </p:nvPr>
        </p:nvSpPr>
        <p:spPr/>
        <p:txBody>
          <a:bodyPr/>
          <a:lstStyle/>
          <a:p>
            <a:r>
              <a:rPr lang="en-US" dirty="0" smtClean="0">
                <a:latin typeface="Helvetica"/>
                <a:cs typeface="Helvetica"/>
              </a:rPr>
              <a:t>5-minute workshop</a:t>
            </a:r>
            <a:endParaRPr lang="en-US" dirty="0">
              <a:latin typeface="Helvetica"/>
              <a:cs typeface="Helvetica"/>
            </a:endParaRPr>
          </a:p>
        </p:txBody>
      </p:sp>
    </p:spTree>
    <p:extLst>
      <p:ext uri="{BB962C8B-B14F-4D97-AF65-F5344CB8AC3E}">
        <p14:creationId xmlns:p14="http://schemas.microsoft.com/office/powerpoint/2010/main" val="3968484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405526" cy="6283088"/>
          </a:xfrm>
        </p:spPr>
        <p:txBody>
          <a:bodyPr>
            <a:noAutofit/>
          </a:bodyPr>
          <a:lstStyle/>
          <a:p>
            <a:pPr algn="l"/>
            <a:r>
              <a:rPr lang="en-US" sz="2200" dirty="0" smtClean="0">
                <a:latin typeface="Helvetica"/>
                <a:cs typeface="Helvetica"/>
              </a:rPr>
              <a:t/>
            </a:r>
            <a:br>
              <a:rPr lang="en-US" sz="2200" dirty="0" smtClean="0">
                <a:latin typeface="Helvetica"/>
                <a:cs typeface="Helvetica"/>
              </a:rPr>
            </a:br>
            <a:r>
              <a:rPr lang="en-US" sz="2200" dirty="0" smtClean="0">
                <a:latin typeface="Helvetica"/>
                <a:cs typeface="Helvetica"/>
              </a:rPr>
              <a:t>From </a:t>
            </a:r>
            <a:r>
              <a:rPr lang="en-US" sz="2200" dirty="0" err="1" smtClean="0">
                <a:latin typeface="Helvetica"/>
                <a:cs typeface="Helvetica"/>
              </a:rPr>
              <a:t>Hobbie</a:t>
            </a:r>
            <a:r>
              <a:rPr lang="en-US" sz="2200" dirty="0" smtClean="0">
                <a:latin typeface="Helvetica"/>
                <a:cs typeface="Helvetica"/>
              </a:rPr>
              <a:t> et al. 2006:</a:t>
            </a:r>
            <a:r>
              <a:rPr lang="en-US" sz="2200" dirty="0">
                <a:latin typeface="Helvetica"/>
                <a:cs typeface="Helvetica"/>
              </a:rPr>
              <a:t/>
            </a:r>
            <a:br>
              <a:rPr lang="en-US" sz="2200" dirty="0">
                <a:latin typeface="Helvetica"/>
                <a:cs typeface="Helvetica"/>
              </a:rPr>
            </a:br>
            <a:r>
              <a:rPr lang="en-US" sz="2200" dirty="0" smtClean="0">
                <a:latin typeface="Helvetica"/>
                <a:cs typeface="Helvetica"/>
              </a:rPr>
              <a:t> </a:t>
            </a:r>
            <a:r>
              <a:rPr lang="en-US" sz="1100" dirty="0" smtClean="0">
                <a:latin typeface="Helvetica"/>
                <a:cs typeface="Helvetica"/>
              </a:rPr>
              <a:t>    </a:t>
            </a:r>
            <a:br>
              <a:rPr lang="en-US" sz="1100" dirty="0" smtClean="0">
                <a:latin typeface="Helvetica"/>
                <a:cs typeface="Helvetica"/>
              </a:rPr>
            </a:br>
            <a:r>
              <a:rPr lang="en-US" sz="2200" dirty="0" smtClean="0">
                <a:latin typeface="Helvetica"/>
                <a:cs typeface="Helvetica"/>
              </a:rPr>
              <a:t>Whether </a:t>
            </a:r>
            <a:r>
              <a:rPr lang="en-US" sz="2200" dirty="0">
                <a:latin typeface="Helvetica"/>
                <a:cs typeface="Helvetica"/>
              </a:rPr>
              <a:t>earthworms in this site are responding directly to higher litter </a:t>
            </a:r>
            <a:r>
              <a:rPr lang="en-US" sz="2200" dirty="0" err="1">
                <a:latin typeface="Helvetica"/>
                <a:cs typeface="Helvetica"/>
              </a:rPr>
              <a:t>Ca</a:t>
            </a:r>
            <a:r>
              <a:rPr lang="en-US" sz="2200" dirty="0">
                <a:latin typeface="Helvetica"/>
                <a:cs typeface="Helvetica"/>
              </a:rPr>
              <a:t> or to the concomitant higher concentrations of soil </a:t>
            </a:r>
            <a:r>
              <a:rPr lang="en-US" sz="2200" dirty="0" err="1">
                <a:latin typeface="Helvetica"/>
                <a:cs typeface="Helvetica"/>
              </a:rPr>
              <a:t>Ca</a:t>
            </a:r>
            <a:r>
              <a:rPr lang="en-US" sz="2200" dirty="0">
                <a:latin typeface="Helvetica"/>
                <a:cs typeface="Helvetica"/>
              </a:rPr>
              <a:t> (Reich et al. 2005) is unknown (</a:t>
            </a:r>
            <a:r>
              <a:rPr lang="en-US" sz="2200" dirty="0" err="1">
                <a:latin typeface="Helvetica"/>
                <a:cs typeface="Helvetica"/>
              </a:rPr>
              <a:t>Ponge</a:t>
            </a:r>
            <a:r>
              <a:rPr lang="en-US" sz="2200" dirty="0">
                <a:latin typeface="Helvetica"/>
                <a:cs typeface="Helvetica"/>
              </a:rPr>
              <a:t> et al. 1999). Regardless, the positive relationship between forest floor removal and litter </a:t>
            </a:r>
            <a:r>
              <a:rPr lang="en-US" sz="2200" dirty="0" err="1">
                <a:latin typeface="Helvetica"/>
                <a:cs typeface="Helvetica"/>
              </a:rPr>
              <a:t>Ca</a:t>
            </a:r>
            <a:r>
              <a:rPr lang="en-US" sz="2200" dirty="0">
                <a:latin typeface="Helvetica"/>
                <a:cs typeface="Helvetica"/>
              </a:rPr>
              <a:t> likely arises from the nutritional requirements of the earthworms at the site. Although there are several species of </a:t>
            </a:r>
            <a:r>
              <a:rPr lang="en-US" sz="2200" dirty="0" smtClean="0">
                <a:latin typeface="Helvetica"/>
                <a:cs typeface="Helvetica"/>
              </a:rPr>
              <a:t>earthworms </a:t>
            </a:r>
            <a:r>
              <a:rPr lang="en-US" sz="2200" dirty="0">
                <a:latin typeface="Helvetica"/>
                <a:cs typeface="Helvetica"/>
              </a:rPr>
              <a:t>in the </a:t>
            </a:r>
            <a:r>
              <a:rPr lang="en-US" sz="2200" dirty="0" err="1">
                <a:latin typeface="Helvetica"/>
                <a:cs typeface="Helvetica"/>
              </a:rPr>
              <a:t>Siemianice</a:t>
            </a:r>
            <a:r>
              <a:rPr lang="en-US" sz="2200" dirty="0">
                <a:latin typeface="Helvetica"/>
                <a:cs typeface="Helvetica"/>
              </a:rPr>
              <a:t> Experimental Forest (Reich et al. 2005), earthworm biomass is dominated by </a:t>
            </a:r>
            <a:r>
              <a:rPr lang="en-US" sz="2200" i="1" dirty="0" err="1" smtClean="0">
                <a:latin typeface="Helvetica"/>
                <a:cs typeface="Helvetica"/>
              </a:rPr>
              <a:t>Lumbricus</a:t>
            </a:r>
            <a:r>
              <a:rPr lang="en-US" sz="2200" i="1" dirty="0" smtClean="0">
                <a:latin typeface="Helvetica"/>
                <a:cs typeface="Helvetica"/>
              </a:rPr>
              <a:t> </a:t>
            </a:r>
            <a:r>
              <a:rPr lang="en-US" sz="2200" i="1" dirty="0" err="1">
                <a:latin typeface="Helvetica"/>
                <a:cs typeface="Helvetica"/>
              </a:rPr>
              <a:t>terrestris</a:t>
            </a:r>
            <a:r>
              <a:rPr lang="en-US" sz="2200" i="1" dirty="0">
                <a:latin typeface="Helvetica"/>
                <a:cs typeface="Helvetica"/>
              </a:rPr>
              <a:t> </a:t>
            </a:r>
            <a:r>
              <a:rPr lang="en-US" sz="2200" dirty="0">
                <a:latin typeface="Helvetica"/>
                <a:cs typeface="Helvetica"/>
              </a:rPr>
              <a:t>(C. M. Hale, unpublished data). </a:t>
            </a:r>
            <a:r>
              <a:rPr lang="en-US" sz="2200" i="1" dirty="0" err="1" smtClean="0">
                <a:latin typeface="Helvetica"/>
                <a:cs typeface="Helvetica"/>
              </a:rPr>
              <a:t>Lumbricus</a:t>
            </a:r>
            <a:r>
              <a:rPr lang="en-US" sz="2200" dirty="0" smtClean="0">
                <a:latin typeface="Helvetica"/>
                <a:cs typeface="Helvetica"/>
              </a:rPr>
              <a:t> </a:t>
            </a:r>
            <a:r>
              <a:rPr lang="en-US" sz="2200" dirty="0">
                <a:latin typeface="Helvetica"/>
                <a:cs typeface="Helvetica"/>
              </a:rPr>
              <a:t>is an </a:t>
            </a:r>
            <a:r>
              <a:rPr lang="en-US" sz="2200" dirty="0" err="1">
                <a:latin typeface="Helvetica"/>
                <a:cs typeface="Helvetica"/>
              </a:rPr>
              <a:t>anecic</a:t>
            </a:r>
            <a:r>
              <a:rPr lang="en-US" sz="2200" dirty="0">
                <a:latin typeface="Helvetica"/>
                <a:cs typeface="Helvetica"/>
              </a:rPr>
              <a:t> species that makes deep burrows, but consumes litter on the soil surface. </a:t>
            </a:r>
            <a:r>
              <a:rPr lang="en-US" sz="2200" i="1" dirty="0" err="1">
                <a:latin typeface="Helvetica"/>
                <a:cs typeface="Helvetica"/>
              </a:rPr>
              <a:t>Lumbricus</a:t>
            </a:r>
            <a:r>
              <a:rPr lang="en-US" sz="2200" dirty="0">
                <a:latin typeface="Helvetica"/>
                <a:cs typeface="Helvetica"/>
              </a:rPr>
              <a:t> has well</a:t>
            </a:r>
            <a:r>
              <a:rPr lang="en-US" sz="2200" dirty="0" smtClean="0">
                <a:latin typeface="Helvetica"/>
                <a:cs typeface="Helvetica"/>
              </a:rPr>
              <a:t>-developed </a:t>
            </a:r>
            <a:r>
              <a:rPr lang="en-US" sz="2200" dirty="0">
                <a:latin typeface="Helvetica"/>
                <a:cs typeface="Helvetica"/>
              </a:rPr>
              <a:t>calciferous glands that produce calcium carbonate (Robertson 1936, </a:t>
            </a:r>
            <a:r>
              <a:rPr lang="en-US" sz="2200" dirty="0" err="1">
                <a:latin typeface="Helvetica"/>
                <a:cs typeface="Helvetica"/>
              </a:rPr>
              <a:t>Canti</a:t>
            </a:r>
            <a:r>
              <a:rPr lang="en-US" sz="2200" dirty="0">
                <a:latin typeface="Helvetica"/>
                <a:cs typeface="Helvetica"/>
              </a:rPr>
              <a:t> and </a:t>
            </a:r>
            <a:r>
              <a:rPr lang="en-US" sz="2200" dirty="0" err="1">
                <a:latin typeface="Helvetica"/>
                <a:cs typeface="Helvetica"/>
              </a:rPr>
              <a:t>Piearce</a:t>
            </a:r>
            <a:r>
              <a:rPr lang="en-US" sz="2200" dirty="0">
                <a:latin typeface="Helvetica"/>
                <a:cs typeface="Helvetica"/>
              </a:rPr>
              <a:t> 2003). It has been suggested that </a:t>
            </a:r>
            <a:r>
              <a:rPr lang="en-US" sz="2200" i="1" dirty="0" err="1">
                <a:latin typeface="Helvetica"/>
                <a:cs typeface="Helvetica"/>
              </a:rPr>
              <a:t>Lumbricus</a:t>
            </a:r>
            <a:r>
              <a:rPr lang="en-US" sz="2200" dirty="0">
                <a:latin typeface="Helvetica"/>
                <a:cs typeface="Helvetica"/>
              </a:rPr>
              <a:t> and other species with well-developed calciferous glands produce calcium carbonate to reduce their blood CO2 levels and regulate blood pH when faced with high soil CO2 levels, and thus they have a high </a:t>
            </a:r>
            <a:r>
              <a:rPr lang="en-US" sz="2200" dirty="0" err="1">
                <a:latin typeface="Helvetica"/>
                <a:cs typeface="Helvetica"/>
              </a:rPr>
              <a:t>Ca</a:t>
            </a:r>
            <a:r>
              <a:rPr lang="en-US" sz="2200" dirty="0">
                <a:latin typeface="Helvetica"/>
                <a:cs typeface="Helvetica"/>
              </a:rPr>
              <a:t> requirement (</a:t>
            </a:r>
            <a:r>
              <a:rPr lang="en-US" sz="2200" dirty="0" err="1">
                <a:latin typeface="Helvetica"/>
                <a:cs typeface="Helvetica"/>
              </a:rPr>
              <a:t>Crang</a:t>
            </a:r>
            <a:r>
              <a:rPr lang="en-US" sz="2200" dirty="0">
                <a:latin typeface="Helvetica"/>
                <a:cs typeface="Helvetica"/>
              </a:rPr>
              <a:t> et al. 1968, Robertson 1936, </a:t>
            </a:r>
            <a:r>
              <a:rPr lang="en-US" sz="2200" dirty="0" err="1">
                <a:latin typeface="Helvetica"/>
                <a:cs typeface="Helvetica"/>
              </a:rPr>
              <a:t>Piearce</a:t>
            </a:r>
            <a:r>
              <a:rPr lang="en-US" sz="2200" dirty="0">
                <a:latin typeface="Helvetica"/>
                <a:cs typeface="Helvetica"/>
              </a:rPr>
              <a:t> 1972b). </a:t>
            </a:r>
            <a:r>
              <a:rPr lang="en-US" sz="2200" dirty="0" smtClean="0">
                <a:latin typeface="Helvetica"/>
                <a:cs typeface="Helvetica"/>
              </a:rPr>
              <a:t/>
            </a:r>
            <a:br>
              <a:rPr lang="en-US" sz="2200" dirty="0" smtClean="0">
                <a:latin typeface="Helvetica"/>
                <a:cs typeface="Helvetica"/>
              </a:rPr>
            </a:br>
            <a:endParaRPr lang="en-US" sz="2200" dirty="0">
              <a:latin typeface="Helvetica"/>
              <a:cs typeface="Helvetica"/>
            </a:endParaRPr>
          </a:p>
        </p:txBody>
      </p:sp>
    </p:spTree>
    <p:extLst>
      <p:ext uri="{BB962C8B-B14F-4D97-AF65-F5344CB8AC3E}">
        <p14:creationId xmlns:p14="http://schemas.microsoft.com/office/powerpoint/2010/main" val="3320467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4504"/>
          </a:xfrm>
        </p:spPr>
        <p:txBody>
          <a:bodyPr>
            <a:normAutofit/>
          </a:bodyPr>
          <a:lstStyle/>
          <a:p>
            <a:r>
              <a:rPr lang="en-US" dirty="0" smtClean="0">
                <a:latin typeface="Helvetica"/>
                <a:cs typeface="Helvetica"/>
              </a:rPr>
              <a:t>What is the topic of this paragraph?</a:t>
            </a:r>
            <a:br>
              <a:rPr lang="en-US" dirty="0" smtClean="0">
                <a:latin typeface="Helvetica"/>
                <a:cs typeface="Helvetica"/>
              </a:rPr>
            </a:br>
            <a:r>
              <a:rPr lang="en-US" dirty="0">
                <a:latin typeface="Helvetica"/>
                <a:cs typeface="Helvetica"/>
              </a:rPr>
              <a:t/>
            </a:r>
            <a:br>
              <a:rPr lang="en-US" dirty="0">
                <a:latin typeface="Helvetica"/>
                <a:cs typeface="Helvetica"/>
              </a:rPr>
            </a:br>
            <a:r>
              <a:rPr lang="en-US" dirty="0" smtClean="0">
                <a:latin typeface="Helvetica"/>
                <a:cs typeface="Helvetica"/>
              </a:rPr>
              <a:t>What is the conclusion?</a:t>
            </a:r>
            <a:endParaRPr lang="en-US" dirty="0">
              <a:latin typeface="Helvetica"/>
              <a:cs typeface="Helvetica"/>
            </a:endParaRPr>
          </a:p>
        </p:txBody>
      </p:sp>
    </p:spTree>
    <p:extLst>
      <p:ext uri="{BB962C8B-B14F-4D97-AF65-F5344CB8AC3E}">
        <p14:creationId xmlns:p14="http://schemas.microsoft.com/office/powerpoint/2010/main" val="1451648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1184" cy="6476368"/>
          </a:xfrm>
        </p:spPr>
        <p:txBody>
          <a:bodyPr>
            <a:noAutofit/>
          </a:bodyPr>
          <a:lstStyle/>
          <a:p>
            <a:pPr algn="l"/>
            <a:r>
              <a:rPr lang="en-US" sz="2200" u="sng" dirty="0">
                <a:latin typeface="Helvetica"/>
                <a:cs typeface="Helvetica"/>
              </a:rPr>
              <a:t>Which of the following results would enhance this paragraph? </a:t>
            </a:r>
            <a:r>
              <a:rPr lang="en-US" sz="2200" u="sng" dirty="0" smtClean="0">
                <a:latin typeface="Helvetica"/>
                <a:cs typeface="Helvetica"/>
              </a:rPr>
              <a:t>Why?</a:t>
            </a:r>
            <a:br>
              <a:rPr lang="en-US" sz="2200" u="sng" dirty="0" smtClean="0">
                <a:latin typeface="Helvetica"/>
                <a:cs typeface="Helvetica"/>
              </a:rPr>
            </a:br>
            <a:r>
              <a:rPr lang="en-US" sz="1100" dirty="0" smtClean="0">
                <a:latin typeface="Helvetica"/>
                <a:cs typeface="Helvetica"/>
              </a:rPr>
              <a:t> </a:t>
            </a:r>
            <a:r>
              <a:rPr lang="en-US" sz="1100" dirty="0">
                <a:latin typeface="Helvetica"/>
                <a:cs typeface="Helvetica"/>
              </a:rPr>
              <a:t> </a:t>
            </a:r>
            <a:br>
              <a:rPr lang="en-US" sz="1100" dirty="0">
                <a:latin typeface="Helvetica"/>
                <a:cs typeface="Helvetica"/>
              </a:rPr>
            </a:br>
            <a:r>
              <a:rPr lang="en-US" sz="2200" dirty="0">
                <a:latin typeface="Helvetica"/>
                <a:cs typeface="Helvetica"/>
              </a:rPr>
              <a:t> </a:t>
            </a:r>
            <a:br>
              <a:rPr lang="en-US" sz="2200" dirty="0">
                <a:latin typeface="Helvetica"/>
                <a:cs typeface="Helvetica"/>
              </a:rPr>
            </a:br>
            <a:r>
              <a:rPr lang="en-US" sz="2200" dirty="0" smtClean="0">
                <a:latin typeface="Helvetica"/>
                <a:cs typeface="Helvetica"/>
              </a:rPr>
              <a:t>(1) </a:t>
            </a:r>
            <a:r>
              <a:rPr lang="en-US" sz="2200" dirty="0" err="1">
                <a:latin typeface="Helvetica"/>
                <a:cs typeface="Helvetica"/>
              </a:rPr>
              <a:t>Holdsworth</a:t>
            </a:r>
            <a:r>
              <a:rPr lang="en-US" sz="2200" dirty="0">
                <a:latin typeface="Helvetica"/>
                <a:cs typeface="Helvetica"/>
              </a:rPr>
              <a:t> et al. (2008) found that decomposition of oak litter, a species with </a:t>
            </a:r>
            <a:r>
              <a:rPr lang="en-US" sz="2200" dirty="0" err="1">
                <a:latin typeface="Helvetica"/>
                <a:cs typeface="Helvetica"/>
              </a:rPr>
              <a:t>Ca</a:t>
            </a:r>
            <a:r>
              <a:rPr lang="en-US" sz="2200" dirty="0">
                <a:latin typeface="Helvetica"/>
                <a:cs typeface="Helvetica"/>
              </a:rPr>
              <a:t>-poor litter, was unaffected by earthworm abundance, while decomposition of basswood, a species with </a:t>
            </a:r>
            <a:r>
              <a:rPr lang="en-US" sz="2200" dirty="0" err="1">
                <a:latin typeface="Helvetica"/>
                <a:cs typeface="Helvetica"/>
              </a:rPr>
              <a:t>Ca</a:t>
            </a:r>
            <a:r>
              <a:rPr lang="en-US" sz="2200" dirty="0">
                <a:latin typeface="Helvetica"/>
                <a:cs typeface="Helvetica"/>
              </a:rPr>
              <a:t>-rich litter, was accelerated by earthworms.</a:t>
            </a:r>
            <a:br>
              <a:rPr lang="en-US" sz="2200" dirty="0">
                <a:latin typeface="Helvetica"/>
                <a:cs typeface="Helvetica"/>
              </a:rPr>
            </a:br>
            <a:r>
              <a:rPr lang="en-US" sz="2200" dirty="0">
                <a:latin typeface="Helvetica"/>
                <a:cs typeface="Helvetica"/>
              </a:rPr>
              <a:t> </a:t>
            </a:r>
            <a:br>
              <a:rPr lang="en-US" sz="2200" dirty="0">
                <a:latin typeface="Helvetica"/>
                <a:cs typeface="Helvetica"/>
              </a:rPr>
            </a:br>
            <a:r>
              <a:rPr lang="en-US" sz="2200" dirty="0" smtClean="0">
                <a:latin typeface="Helvetica"/>
                <a:cs typeface="Helvetica"/>
              </a:rPr>
              <a:t>(2) </a:t>
            </a:r>
            <a:r>
              <a:rPr lang="en-US" sz="2200" dirty="0">
                <a:latin typeface="Helvetica"/>
                <a:cs typeface="Helvetica"/>
              </a:rPr>
              <a:t>Silver and </a:t>
            </a:r>
            <a:r>
              <a:rPr lang="en-US" sz="2200" dirty="0" err="1">
                <a:latin typeface="Helvetica"/>
                <a:cs typeface="Helvetica"/>
              </a:rPr>
              <a:t>Miya</a:t>
            </a:r>
            <a:r>
              <a:rPr lang="en-US" sz="2200" dirty="0">
                <a:latin typeface="Helvetica"/>
                <a:cs typeface="Helvetica"/>
              </a:rPr>
              <a:t> (2001) reviewed as many studies of root decomposition as they could find, and found that across multiple studies, root </a:t>
            </a:r>
            <a:r>
              <a:rPr lang="en-US" sz="2200" dirty="0" err="1">
                <a:latin typeface="Helvetica"/>
                <a:cs typeface="Helvetica"/>
              </a:rPr>
              <a:t>Ca</a:t>
            </a:r>
            <a:r>
              <a:rPr lang="en-US" sz="2200" dirty="0">
                <a:latin typeface="Helvetica"/>
                <a:cs typeface="Helvetica"/>
              </a:rPr>
              <a:t> concentration was positively related to root decomposition rates.</a:t>
            </a:r>
            <a:br>
              <a:rPr lang="en-US" sz="2200" dirty="0">
                <a:latin typeface="Helvetica"/>
                <a:cs typeface="Helvetica"/>
              </a:rPr>
            </a:br>
            <a:r>
              <a:rPr lang="en-US" sz="2200" dirty="0">
                <a:latin typeface="Helvetica"/>
                <a:cs typeface="Helvetica"/>
              </a:rPr>
              <a:t> </a:t>
            </a:r>
            <a:br>
              <a:rPr lang="en-US" sz="2200" dirty="0">
                <a:latin typeface="Helvetica"/>
                <a:cs typeface="Helvetica"/>
              </a:rPr>
            </a:br>
            <a:r>
              <a:rPr lang="en-US" sz="2200" dirty="0" smtClean="0">
                <a:latin typeface="Helvetica"/>
                <a:cs typeface="Helvetica"/>
              </a:rPr>
              <a:t>(3) </a:t>
            </a:r>
            <a:r>
              <a:rPr lang="en-US" sz="2200" dirty="0">
                <a:latin typeface="Helvetica"/>
                <a:cs typeface="Helvetica"/>
              </a:rPr>
              <a:t>In a study that manipulated grassland biodiversity, higher earthworm densities accelerated the decomposition of nitrogen-rich legume litter (</a:t>
            </a:r>
            <a:r>
              <a:rPr lang="en-US" sz="2200" dirty="0" err="1">
                <a:latin typeface="Helvetica"/>
                <a:cs typeface="Helvetica"/>
              </a:rPr>
              <a:t>Milcu</a:t>
            </a:r>
            <a:r>
              <a:rPr lang="en-US" sz="2200" dirty="0">
                <a:latin typeface="Helvetica"/>
                <a:cs typeface="Helvetica"/>
              </a:rPr>
              <a:t> et al. 2008).</a:t>
            </a:r>
            <a:br>
              <a:rPr lang="en-US" sz="2200" dirty="0">
                <a:latin typeface="Helvetica"/>
                <a:cs typeface="Helvetica"/>
              </a:rPr>
            </a:br>
            <a:endParaRPr lang="en-US" sz="2200" dirty="0">
              <a:latin typeface="Helvetica"/>
              <a:cs typeface="Helvetica"/>
            </a:endParaRPr>
          </a:p>
        </p:txBody>
      </p:sp>
    </p:spTree>
    <p:extLst>
      <p:ext uri="{BB962C8B-B14F-4D97-AF65-F5344CB8AC3E}">
        <p14:creationId xmlns:p14="http://schemas.microsoft.com/office/powerpoint/2010/main" val="3162480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6310699"/>
          </a:xfrm>
        </p:spPr>
        <p:txBody>
          <a:bodyPr>
            <a:noAutofit/>
          </a:bodyPr>
          <a:lstStyle/>
          <a:p>
            <a:pPr algn="l"/>
            <a:r>
              <a:rPr lang="en-US" sz="2000" u="sng" dirty="0">
                <a:latin typeface="Helvetica"/>
                <a:cs typeface="Helvetica"/>
              </a:rPr>
              <a:t>References</a:t>
            </a:r>
            <a:r>
              <a:rPr lang="en-US" sz="2000" dirty="0">
                <a:latin typeface="Helvetica"/>
                <a:cs typeface="Helvetica"/>
              </a:rPr>
              <a:t/>
            </a:r>
            <a:br>
              <a:rPr lang="en-US" sz="2000" dirty="0">
                <a:latin typeface="Helvetica"/>
                <a:cs typeface="Helvetica"/>
              </a:rPr>
            </a:br>
            <a:r>
              <a:rPr lang="en-US" sz="2000" dirty="0" smtClean="0">
                <a:latin typeface="Helvetica"/>
                <a:cs typeface="Helvetica"/>
              </a:rPr>
              <a:t/>
            </a:r>
            <a:br>
              <a:rPr lang="en-US" sz="2000" dirty="0" smtClean="0">
                <a:latin typeface="Helvetica"/>
                <a:cs typeface="Helvetica"/>
              </a:rPr>
            </a:br>
            <a:r>
              <a:rPr lang="en-US" sz="2000" dirty="0" err="1" smtClean="0">
                <a:latin typeface="Helvetica"/>
                <a:cs typeface="Helvetica"/>
              </a:rPr>
              <a:t>Hobbie</a:t>
            </a:r>
            <a:r>
              <a:rPr lang="en-US" sz="2000" dirty="0">
                <a:latin typeface="Helvetica"/>
                <a:cs typeface="Helvetica"/>
              </a:rPr>
              <a:t>, S. E., P. B. Reich, J. </a:t>
            </a:r>
            <a:r>
              <a:rPr lang="en-US" sz="2000" dirty="0" err="1">
                <a:latin typeface="Helvetica"/>
                <a:cs typeface="Helvetica"/>
              </a:rPr>
              <a:t>Oleksyn</a:t>
            </a:r>
            <a:r>
              <a:rPr lang="en-US" sz="2000" dirty="0">
                <a:latin typeface="Helvetica"/>
                <a:cs typeface="Helvetica"/>
              </a:rPr>
              <a:t>, M. </a:t>
            </a:r>
            <a:r>
              <a:rPr lang="en-US" sz="2000" dirty="0" err="1">
                <a:latin typeface="Helvetica"/>
                <a:cs typeface="Helvetica"/>
              </a:rPr>
              <a:t>Ogdahl</a:t>
            </a:r>
            <a:r>
              <a:rPr lang="en-US" sz="2000" dirty="0">
                <a:latin typeface="Helvetica"/>
                <a:cs typeface="Helvetica"/>
              </a:rPr>
              <a:t>, R. </a:t>
            </a:r>
            <a:r>
              <a:rPr lang="en-US" sz="2000" dirty="0" err="1">
                <a:latin typeface="Helvetica"/>
                <a:cs typeface="Helvetica"/>
              </a:rPr>
              <a:t>Zytkowiak</a:t>
            </a:r>
            <a:r>
              <a:rPr lang="en-US" sz="2000" dirty="0">
                <a:latin typeface="Helvetica"/>
                <a:cs typeface="Helvetica"/>
              </a:rPr>
              <a:t>, C. M. </a:t>
            </a:r>
            <a:r>
              <a:rPr lang="en-US" sz="2000" dirty="0" smtClean="0">
                <a:latin typeface="Helvetica"/>
                <a:cs typeface="Helvetica"/>
              </a:rPr>
              <a:t>	Hale</a:t>
            </a:r>
            <a:r>
              <a:rPr lang="en-US" sz="2000" dirty="0">
                <a:latin typeface="Helvetica"/>
                <a:cs typeface="Helvetica"/>
              </a:rPr>
              <a:t>, and P. </a:t>
            </a:r>
            <a:r>
              <a:rPr lang="en-US" sz="2000" dirty="0" err="1">
                <a:latin typeface="Helvetica"/>
                <a:cs typeface="Helvetica"/>
              </a:rPr>
              <a:t>Karolewski</a:t>
            </a:r>
            <a:r>
              <a:rPr lang="en-US" sz="2000" dirty="0">
                <a:latin typeface="Helvetica"/>
                <a:cs typeface="Helvetica"/>
              </a:rPr>
              <a:t>. 2006. Tree species effects on </a:t>
            </a:r>
            <a:r>
              <a:rPr lang="en-US" sz="2000" dirty="0" smtClean="0">
                <a:latin typeface="Helvetica"/>
                <a:cs typeface="Helvetica"/>
              </a:rPr>
              <a:t>	decomposition </a:t>
            </a:r>
            <a:r>
              <a:rPr lang="en-US" sz="2000" dirty="0">
                <a:latin typeface="Helvetica"/>
                <a:cs typeface="Helvetica"/>
              </a:rPr>
              <a:t>and forest floor dynamics in a common garden. </a:t>
            </a:r>
            <a:r>
              <a:rPr lang="en-US" sz="2000" dirty="0" smtClean="0">
                <a:latin typeface="Helvetica"/>
                <a:cs typeface="Helvetica"/>
              </a:rPr>
              <a:t>	</a:t>
            </a:r>
            <a:r>
              <a:rPr lang="en-US" sz="2000" i="1" dirty="0" smtClean="0">
                <a:latin typeface="Helvetica"/>
                <a:cs typeface="Helvetica"/>
              </a:rPr>
              <a:t>Ecology</a:t>
            </a:r>
            <a:r>
              <a:rPr lang="en-US" sz="2000" dirty="0" smtClean="0">
                <a:latin typeface="Helvetica"/>
                <a:cs typeface="Helvetica"/>
              </a:rPr>
              <a:t> </a:t>
            </a:r>
            <a:r>
              <a:rPr lang="en-US" sz="2000" b="1" dirty="0">
                <a:latin typeface="Helvetica"/>
                <a:cs typeface="Helvetica"/>
              </a:rPr>
              <a:t>87</a:t>
            </a:r>
            <a:r>
              <a:rPr lang="en-US" sz="2000" dirty="0">
                <a:latin typeface="Helvetica"/>
                <a:cs typeface="Helvetica"/>
              </a:rPr>
              <a:t>:2288-2297.</a:t>
            </a:r>
            <a:br>
              <a:rPr lang="en-US" sz="2000" dirty="0">
                <a:latin typeface="Helvetica"/>
                <a:cs typeface="Helvetica"/>
              </a:rPr>
            </a:br>
            <a:r>
              <a:rPr lang="en-US" sz="2000" dirty="0" err="1">
                <a:latin typeface="Helvetica"/>
                <a:cs typeface="Helvetica"/>
              </a:rPr>
              <a:t>Holdsworth</a:t>
            </a:r>
            <a:r>
              <a:rPr lang="en-US" sz="2000" dirty="0">
                <a:latin typeface="Helvetica"/>
                <a:cs typeface="Helvetica"/>
              </a:rPr>
              <a:t>, A. R., L. E. </a:t>
            </a:r>
            <a:r>
              <a:rPr lang="en-US" sz="2000" dirty="0" err="1">
                <a:latin typeface="Helvetica"/>
                <a:cs typeface="Helvetica"/>
              </a:rPr>
              <a:t>Frelich</a:t>
            </a:r>
            <a:r>
              <a:rPr lang="en-US" sz="2000" dirty="0">
                <a:latin typeface="Helvetica"/>
                <a:cs typeface="Helvetica"/>
              </a:rPr>
              <a:t>, and P. B. Reich. 2008. Litter </a:t>
            </a:r>
            <a:r>
              <a:rPr lang="en-US" sz="2000" dirty="0" smtClean="0">
                <a:latin typeface="Helvetica"/>
                <a:cs typeface="Helvetica"/>
              </a:rPr>
              <a:t>	decomposition </a:t>
            </a:r>
            <a:r>
              <a:rPr lang="en-US" sz="2000" dirty="0">
                <a:latin typeface="Helvetica"/>
                <a:cs typeface="Helvetica"/>
              </a:rPr>
              <a:t>in earthworm-invaded northern hardwood forests: </a:t>
            </a:r>
            <a:r>
              <a:rPr lang="en-US" sz="2000" dirty="0" smtClean="0">
                <a:latin typeface="Helvetica"/>
                <a:cs typeface="Helvetica"/>
              </a:rPr>
              <a:t>	Role </a:t>
            </a:r>
            <a:r>
              <a:rPr lang="en-US" sz="2000" dirty="0">
                <a:latin typeface="Helvetica"/>
                <a:cs typeface="Helvetica"/>
              </a:rPr>
              <a:t>of invasion degree and litter chemistry. </a:t>
            </a:r>
            <a:r>
              <a:rPr lang="en-US" sz="2000" i="1" dirty="0" err="1">
                <a:latin typeface="Helvetica"/>
                <a:cs typeface="Helvetica"/>
              </a:rPr>
              <a:t>Ecoscience</a:t>
            </a:r>
            <a:r>
              <a:rPr lang="en-US" sz="2000" dirty="0">
                <a:latin typeface="Helvetica"/>
                <a:cs typeface="Helvetica"/>
              </a:rPr>
              <a:t> </a:t>
            </a:r>
            <a:r>
              <a:rPr lang="en-US" sz="2000" dirty="0" smtClean="0">
                <a:latin typeface="Helvetica"/>
                <a:cs typeface="Helvetica"/>
              </a:rPr>
              <a:t>	</a:t>
            </a:r>
            <a:r>
              <a:rPr lang="en-US" sz="2000" b="1" dirty="0" smtClean="0">
                <a:latin typeface="Helvetica"/>
                <a:cs typeface="Helvetica"/>
              </a:rPr>
              <a:t>15</a:t>
            </a:r>
            <a:r>
              <a:rPr lang="en-US" sz="2000" dirty="0">
                <a:latin typeface="Helvetica"/>
                <a:cs typeface="Helvetica"/>
              </a:rPr>
              <a:t>:536-544.</a:t>
            </a:r>
            <a:br>
              <a:rPr lang="en-US" sz="2000" dirty="0">
                <a:latin typeface="Helvetica"/>
                <a:cs typeface="Helvetica"/>
              </a:rPr>
            </a:br>
            <a:r>
              <a:rPr lang="en-US" sz="2000" dirty="0" err="1">
                <a:latin typeface="Helvetica"/>
                <a:cs typeface="Helvetica"/>
              </a:rPr>
              <a:t>Milcu</a:t>
            </a:r>
            <a:r>
              <a:rPr lang="en-US" sz="2000" dirty="0">
                <a:latin typeface="Helvetica"/>
                <a:cs typeface="Helvetica"/>
              </a:rPr>
              <a:t>, A., S. </a:t>
            </a:r>
            <a:r>
              <a:rPr lang="en-US" sz="2000" dirty="0" err="1">
                <a:latin typeface="Helvetica"/>
                <a:cs typeface="Helvetica"/>
              </a:rPr>
              <a:t>Partsch</a:t>
            </a:r>
            <a:r>
              <a:rPr lang="en-US" sz="2000" dirty="0">
                <a:latin typeface="Helvetica"/>
                <a:cs typeface="Helvetica"/>
              </a:rPr>
              <a:t>, C. </a:t>
            </a:r>
            <a:r>
              <a:rPr lang="en-US" sz="2000" dirty="0" err="1">
                <a:latin typeface="Helvetica"/>
                <a:cs typeface="Helvetica"/>
              </a:rPr>
              <a:t>Scherber</a:t>
            </a:r>
            <a:r>
              <a:rPr lang="en-US" sz="2000" dirty="0">
                <a:latin typeface="Helvetica"/>
                <a:cs typeface="Helvetica"/>
              </a:rPr>
              <a:t>, W. W. </a:t>
            </a:r>
            <a:r>
              <a:rPr lang="en-US" sz="2000" dirty="0" err="1">
                <a:latin typeface="Helvetica"/>
                <a:cs typeface="Helvetica"/>
              </a:rPr>
              <a:t>Weisser</a:t>
            </a:r>
            <a:r>
              <a:rPr lang="en-US" sz="2000" dirty="0">
                <a:latin typeface="Helvetica"/>
                <a:cs typeface="Helvetica"/>
              </a:rPr>
              <a:t>, and S. </a:t>
            </a:r>
            <a:r>
              <a:rPr lang="en-US" sz="2000" dirty="0" err="1">
                <a:latin typeface="Helvetica"/>
                <a:cs typeface="Helvetica"/>
              </a:rPr>
              <a:t>Scheu</a:t>
            </a:r>
            <a:r>
              <a:rPr lang="en-US" sz="2000" dirty="0">
                <a:latin typeface="Helvetica"/>
                <a:cs typeface="Helvetica"/>
              </a:rPr>
              <a:t>. 2008. </a:t>
            </a:r>
            <a:r>
              <a:rPr lang="en-US" sz="2000" dirty="0" smtClean="0">
                <a:latin typeface="Helvetica"/>
                <a:cs typeface="Helvetica"/>
              </a:rPr>
              <a:t>	Earthworms </a:t>
            </a:r>
            <a:r>
              <a:rPr lang="en-US" sz="2000" dirty="0">
                <a:latin typeface="Helvetica"/>
                <a:cs typeface="Helvetica"/>
              </a:rPr>
              <a:t>and legumes control litter decomposition in a plant </a:t>
            </a:r>
            <a:r>
              <a:rPr lang="en-US" sz="2000" dirty="0" smtClean="0">
                <a:latin typeface="Helvetica"/>
                <a:cs typeface="Helvetica"/>
              </a:rPr>
              <a:t>	diversity </a:t>
            </a:r>
            <a:r>
              <a:rPr lang="en-US" sz="2000" dirty="0">
                <a:latin typeface="Helvetica"/>
                <a:cs typeface="Helvetica"/>
              </a:rPr>
              <a:t>gradient. Ecology </a:t>
            </a:r>
            <a:r>
              <a:rPr lang="en-US" sz="2000" b="1" dirty="0">
                <a:latin typeface="Helvetica"/>
                <a:cs typeface="Helvetica"/>
              </a:rPr>
              <a:t>89</a:t>
            </a:r>
            <a:r>
              <a:rPr lang="en-US" sz="2000" dirty="0">
                <a:latin typeface="Helvetica"/>
                <a:cs typeface="Helvetica"/>
              </a:rPr>
              <a:t>:1872-1882.</a:t>
            </a:r>
            <a:br>
              <a:rPr lang="en-US" sz="2000" dirty="0">
                <a:latin typeface="Helvetica"/>
                <a:cs typeface="Helvetica"/>
              </a:rPr>
            </a:br>
            <a:r>
              <a:rPr lang="en-US" sz="2000" dirty="0" smtClean="0">
                <a:latin typeface="Helvetica"/>
                <a:cs typeface="Helvetica"/>
              </a:rPr>
              <a:t>Silver</a:t>
            </a:r>
            <a:r>
              <a:rPr lang="en-US" sz="2000" dirty="0">
                <a:latin typeface="Helvetica"/>
                <a:cs typeface="Helvetica"/>
              </a:rPr>
              <a:t>, W. L. and R. K. </a:t>
            </a:r>
            <a:r>
              <a:rPr lang="en-US" sz="2000" dirty="0" err="1">
                <a:latin typeface="Helvetica"/>
                <a:cs typeface="Helvetica"/>
              </a:rPr>
              <a:t>Miya</a:t>
            </a:r>
            <a:r>
              <a:rPr lang="en-US" sz="2000" dirty="0">
                <a:latin typeface="Helvetica"/>
                <a:cs typeface="Helvetica"/>
              </a:rPr>
              <a:t>. 2001. Global patterns in root </a:t>
            </a:r>
            <a:r>
              <a:rPr lang="en-US" sz="2000" dirty="0" smtClean="0">
                <a:latin typeface="Helvetica"/>
                <a:cs typeface="Helvetica"/>
              </a:rPr>
              <a:t>	decomposition</a:t>
            </a:r>
            <a:r>
              <a:rPr lang="en-US" sz="2000" dirty="0">
                <a:latin typeface="Helvetica"/>
                <a:cs typeface="Helvetica"/>
              </a:rPr>
              <a:t>: comparisons of climate and litter quality effects</a:t>
            </a:r>
            <a:r>
              <a:rPr lang="en-US" sz="2000" dirty="0" smtClean="0">
                <a:latin typeface="Helvetica"/>
                <a:cs typeface="Helvetica"/>
              </a:rPr>
              <a:t>.	 	</a:t>
            </a:r>
            <a:r>
              <a:rPr lang="en-US" sz="2000" i="1" dirty="0" err="1" smtClean="0">
                <a:latin typeface="Helvetica"/>
                <a:cs typeface="Helvetica"/>
              </a:rPr>
              <a:t>Oecologia</a:t>
            </a:r>
            <a:r>
              <a:rPr lang="en-US" sz="2000" dirty="0" smtClean="0">
                <a:latin typeface="Helvetica"/>
                <a:cs typeface="Helvetica"/>
              </a:rPr>
              <a:t> </a:t>
            </a:r>
            <a:r>
              <a:rPr lang="en-US" sz="2000" b="1" dirty="0">
                <a:latin typeface="Helvetica"/>
                <a:cs typeface="Helvetica"/>
              </a:rPr>
              <a:t>129</a:t>
            </a:r>
            <a:r>
              <a:rPr lang="en-US" sz="2000" dirty="0">
                <a:latin typeface="Helvetica"/>
                <a:cs typeface="Helvetica"/>
              </a:rPr>
              <a:t>:407-419.</a:t>
            </a:r>
            <a:br>
              <a:rPr lang="en-US" sz="2000" dirty="0">
                <a:latin typeface="Helvetica"/>
                <a:cs typeface="Helvetica"/>
              </a:rPr>
            </a:br>
            <a:endParaRPr lang="en-US" sz="2000" dirty="0">
              <a:latin typeface="Helvetica"/>
              <a:cs typeface="Helvetica"/>
            </a:endParaRPr>
          </a:p>
        </p:txBody>
      </p:sp>
    </p:spTree>
    <p:extLst>
      <p:ext uri="{BB962C8B-B14F-4D97-AF65-F5344CB8AC3E}">
        <p14:creationId xmlns:p14="http://schemas.microsoft.com/office/powerpoint/2010/main" val="2308492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6296526"/>
          </a:xfrm>
        </p:spPr>
        <p:txBody>
          <a:bodyPr>
            <a:noAutofit/>
          </a:bodyPr>
          <a:lstStyle/>
          <a:p>
            <a:pPr algn="l"/>
            <a:r>
              <a:rPr lang="en-US" sz="2000" dirty="0" smtClean="0"/>
              <a:t>From Lane et al. 2010:</a:t>
            </a:r>
            <a:br>
              <a:rPr lang="en-US" sz="2000" dirty="0" smtClean="0"/>
            </a:br>
            <a:r>
              <a:rPr lang="en-US" sz="2000" dirty="0" smtClean="0"/>
              <a:t/>
            </a:r>
            <a:br>
              <a:rPr lang="en-US" sz="2000" dirty="0" smtClean="0"/>
            </a:br>
            <a:r>
              <a:rPr lang="en-US" sz="2000" dirty="0" smtClean="0"/>
              <a:t>Apart from being counter-intuitive, the most remarkable feature of chemiosmosis is how universal, how fundamental, proton gradients are across all of life. Mitchell appreciated that proton gradients frequently power active transport in bacteria, along with the rotating motor of the bacterial flagellum; and they are as central to ATP synthesis in photosynthesis as they are to oxidative phosphorylation in mitochondria or bacteria.(51) The fact that a proton-motive force powers chloroplasts, mitochondria and bacteria is already a startlingly diverse heritage; but we now know that proton gradients are ubiquitous in </a:t>
            </a:r>
            <a:r>
              <a:rPr lang="en-US" sz="2000" dirty="0" err="1" smtClean="0"/>
              <a:t>archaea</a:t>
            </a:r>
            <a:r>
              <a:rPr lang="en-US" sz="2000" dirty="0" smtClean="0"/>
              <a:t> as well as bacteria. Both </a:t>
            </a:r>
            <a:r>
              <a:rPr lang="en-US" sz="2000" dirty="0" err="1" smtClean="0"/>
              <a:t>archaea</a:t>
            </a:r>
            <a:r>
              <a:rPr lang="en-US" sz="2000" dirty="0" smtClean="0"/>
              <a:t> and bacteria generate proton gradients across their plasma membranes; both </a:t>
            </a:r>
            <a:r>
              <a:rPr lang="en-US" sz="2000" dirty="0" err="1" smtClean="0"/>
              <a:t>synthesise</a:t>
            </a:r>
            <a:r>
              <a:rPr lang="en-US" sz="2000" dirty="0" smtClean="0"/>
              <a:t> ATP via oxidative phosphorylation; both share similar membrane-bound rotor-stator-type ATP synthase enzymes, albeit with a few minor differences (the bacterial F-type and </a:t>
            </a:r>
            <a:r>
              <a:rPr lang="en-US" sz="2000" dirty="0" err="1" smtClean="0"/>
              <a:t>archaeal</a:t>
            </a:r>
            <a:r>
              <a:rPr lang="en-US" sz="2000" dirty="0" smtClean="0"/>
              <a:t> A-type </a:t>
            </a:r>
            <a:r>
              <a:rPr lang="en-US" sz="2000" dirty="0" err="1" smtClean="0"/>
              <a:t>ATPases</a:t>
            </a:r>
            <a:r>
              <a:rPr lang="en-US" sz="2000" dirty="0" smtClean="0"/>
              <a:t> share a number of unquestionably homologous subunits, as well as others apparently unrelated).(52)</a:t>
            </a:r>
            <a:r>
              <a:rPr lang="en-US" sz="2000" dirty="0" smtClean="0">
                <a:solidFill>
                  <a:srgbClr val="FF0000"/>
                </a:solidFill>
              </a:rPr>
              <a:t>) </a:t>
            </a:r>
            <a:r>
              <a:rPr lang="en-US" sz="2000" dirty="0" smtClean="0"/>
              <a:t>Thus the deep and broad phylogenetic distribution of chemiosmosis is precisely the opposite of that of fermentation. Just as we can say that LUCA had a ribosome, which will not startle anyone, we can say that LUCA obtained energy by </a:t>
            </a:r>
            <a:r>
              <a:rPr lang="en-US" sz="2000" dirty="0" err="1" smtClean="0"/>
              <a:t>chemiosmotic</a:t>
            </a:r>
            <a:r>
              <a:rPr lang="en-US" sz="2000" dirty="0" smtClean="0"/>
              <a:t> coupling. </a:t>
            </a:r>
            <a:endParaRPr lang="en-US" sz="2000" dirty="0"/>
          </a:p>
        </p:txBody>
      </p:sp>
    </p:spTree>
    <p:extLst>
      <p:ext uri="{BB962C8B-B14F-4D97-AF65-F5344CB8AC3E}">
        <p14:creationId xmlns:p14="http://schemas.microsoft.com/office/powerpoint/2010/main" val="3582390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1184" cy="6476368"/>
          </a:xfrm>
        </p:spPr>
        <p:txBody>
          <a:bodyPr>
            <a:noAutofit/>
          </a:bodyPr>
          <a:lstStyle/>
          <a:p>
            <a:pPr algn="l"/>
            <a:r>
              <a:rPr lang="en-US" sz="2200" u="sng" dirty="0">
                <a:latin typeface="Helvetica"/>
                <a:cs typeface="Helvetica"/>
              </a:rPr>
              <a:t>Which of the following results would enhance this paragraph? </a:t>
            </a:r>
            <a:r>
              <a:rPr lang="en-US" sz="2200" u="sng" dirty="0" smtClean="0">
                <a:latin typeface="Helvetica"/>
                <a:cs typeface="Helvetica"/>
              </a:rPr>
              <a:t>Why?</a:t>
            </a:r>
            <a:br>
              <a:rPr lang="en-US" sz="2200" u="sng" dirty="0" smtClean="0">
                <a:latin typeface="Helvetica"/>
                <a:cs typeface="Helvetica"/>
              </a:rPr>
            </a:br>
            <a:r>
              <a:rPr lang="en-US" sz="1100" dirty="0" smtClean="0">
                <a:latin typeface="Helvetica"/>
                <a:cs typeface="Helvetica"/>
              </a:rPr>
              <a:t> </a:t>
            </a:r>
            <a:r>
              <a:rPr lang="en-US" sz="1100" dirty="0">
                <a:latin typeface="Helvetica"/>
                <a:cs typeface="Helvetica"/>
              </a:rPr>
              <a:t> </a:t>
            </a:r>
            <a:br>
              <a:rPr lang="en-US" sz="1100" dirty="0">
                <a:latin typeface="Helvetica"/>
                <a:cs typeface="Helvetica"/>
              </a:rPr>
            </a:br>
            <a:r>
              <a:rPr lang="en-US" sz="2200" dirty="0">
                <a:latin typeface="Helvetica"/>
                <a:cs typeface="Helvetica"/>
              </a:rPr>
              <a:t/>
            </a:r>
            <a:br>
              <a:rPr lang="en-US" sz="2200" dirty="0">
                <a:latin typeface="Helvetica"/>
                <a:cs typeface="Helvetica"/>
              </a:rPr>
            </a:br>
            <a:r>
              <a:rPr lang="en-US" sz="2200" dirty="0" smtClean="0">
                <a:latin typeface="Helvetica"/>
                <a:cs typeface="Helvetica"/>
              </a:rPr>
              <a:t>(</a:t>
            </a:r>
            <a:r>
              <a:rPr lang="en-US" sz="2200" dirty="0">
                <a:latin typeface="Helvetica"/>
                <a:cs typeface="Helvetica"/>
              </a:rPr>
              <a:t>1) </a:t>
            </a:r>
            <a:r>
              <a:rPr lang="en-US" sz="2200" dirty="0" smtClean="0">
                <a:latin typeface="Helvetica"/>
                <a:cs typeface="Helvetica"/>
              </a:rPr>
              <a:t>Bacteria </a:t>
            </a:r>
            <a:r>
              <a:rPr lang="en-US" sz="2200" dirty="0">
                <a:latin typeface="Helvetica"/>
                <a:cs typeface="Helvetica"/>
              </a:rPr>
              <a:t>and </a:t>
            </a:r>
            <a:r>
              <a:rPr lang="en-US" sz="2200" dirty="0" err="1">
                <a:latin typeface="Helvetica"/>
                <a:cs typeface="Helvetica"/>
              </a:rPr>
              <a:t>archaea</a:t>
            </a:r>
            <a:r>
              <a:rPr lang="en-US" sz="2200" dirty="0">
                <a:latin typeface="Helvetica"/>
                <a:cs typeface="Helvetica"/>
              </a:rPr>
              <a:t> </a:t>
            </a:r>
            <a:r>
              <a:rPr lang="en-US" sz="2200" dirty="0" smtClean="0">
                <a:latin typeface="Helvetica"/>
                <a:cs typeface="Helvetica"/>
              </a:rPr>
              <a:t>differ markedly </a:t>
            </a:r>
            <a:r>
              <a:rPr lang="en-US" sz="2200" dirty="0">
                <a:latin typeface="Helvetica"/>
                <a:cs typeface="Helvetica"/>
              </a:rPr>
              <a:t>in the gene sequences and crystal structures of enzymes that </a:t>
            </a:r>
            <a:r>
              <a:rPr lang="en-US" sz="2200" dirty="0" err="1">
                <a:latin typeface="Helvetica"/>
                <a:cs typeface="Helvetica"/>
              </a:rPr>
              <a:t>catalyse</a:t>
            </a:r>
            <a:r>
              <a:rPr lang="en-US" sz="2200" dirty="0">
                <a:latin typeface="Helvetica"/>
                <a:cs typeface="Helvetica"/>
              </a:rPr>
              <a:t> the individual steps of </a:t>
            </a:r>
            <a:r>
              <a:rPr lang="en-US" sz="2200" dirty="0" smtClean="0">
                <a:latin typeface="Helvetica"/>
                <a:cs typeface="Helvetica"/>
              </a:rPr>
              <a:t>fermentation (</a:t>
            </a:r>
            <a:r>
              <a:rPr lang="en-US" sz="2200" dirty="0" err="1" smtClean="0">
                <a:latin typeface="Helvetica"/>
                <a:cs typeface="Helvetica"/>
              </a:rPr>
              <a:t>Siebers</a:t>
            </a:r>
            <a:r>
              <a:rPr lang="en-US" sz="2200" dirty="0" smtClean="0">
                <a:latin typeface="Helvetica"/>
                <a:cs typeface="Helvetica"/>
              </a:rPr>
              <a:t> &amp; </a:t>
            </a:r>
            <a:r>
              <a:rPr lang="en-US" sz="2200" dirty="0" err="1" smtClean="0">
                <a:latin typeface="Helvetica"/>
                <a:cs typeface="Helvetica"/>
              </a:rPr>
              <a:t>Schonheit</a:t>
            </a:r>
            <a:r>
              <a:rPr lang="en-US" sz="2200" dirty="0" smtClean="0">
                <a:latin typeface="Helvetica"/>
                <a:cs typeface="Helvetica"/>
              </a:rPr>
              <a:t> 2005).</a:t>
            </a:r>
            <a:br>
              <a:rPr lang="en-US" sz="2200" dirty="0" smtClean="0">
                <a:latin typeface="Helvetica"/>
                <a:cs typeface="Helvetica"/>
              </a:rPr>
            </a:br>
            <a:r>
              <a:rPr lang="en-US" sz="2200" dirty="0">
                <a:latin typeface="Helvetica"/>
                <a:cs typeface="Helvetica"/>
              </a:rPr>
              <a:t/>
            </a:r>
            <a:br>
              <a:rPr lang="en-US" sz="2200" dirty="0">
                <a:latin typeface="Helvetica"/>
                <a:cs typeface="Helvetica"/>
              </a:rPr>
            </a:br>
            <a:r>
              <a:rPr lang="en-US" sz="2200" dirty="0" smtClean="0">
                <a:latin typeface="Helvetica"/>
                <a:cs typeface="Helvetica"/>
              </a:rPr>
              <a:t>(2) Both </a:t>
            </a:r>
            <a:r>
              <a:rPr lang="en-US" sz="2200" dirty="0" err="1" smtClean="0">
                <a:latin typeface="Helvetica"/>
                <a:cs typeface="Helvetica"/>
              </a:rPr>
              <a:t>archaea</a:t>
            </a:r>
            <a:r>
              <a:rPr lang="en-US" sz="2200" dirty="0" smtClean="0">
                <a:latin typeface="Helvetica"/>
                <a:cs typeface="Helvetica"/>
              </a:rPr>
              <a:t> </a:t>
            </a:r>
            <a:r>
              <a:rPr lang="en-US" sz="2200" dirty="0">
                <a:latin typeface="Helvetica"/>
                <a:cs typeface="Helvetica"/>
              </a:rPr>
              <a:t>and bacteria conduct electrons and pump protons using </a:t>
            </a:r>
            <a:r>
              <a:rPr lang="en-US" sz="2200" dirty="0" err="1" smtClean="0">
                <a:latin typeface="Helvetica"/>
                <a:cs typeface="Helvetica"/>
              </a:rPr>
              <a:t>ferredoxins</a:t>
            </a:r>
            <a:r>
              <a:rPr lang="en-US" sz="2200" dirty="0">
                <a:latin typeface="Helvetica"/>
                <a:cs typeface="Helvetica"/>
              </a:rPr>
              <a:t>, </a:t>
            </a:r>
            <a:r>
              <a:rPr lang="en-US" sz="2200" dirty="0" err="1">
                <a:latin typeface="Helvetica"/>
                <a:cs typeface="Helvetica"/>
              </a:rPr>
              <a:t>quinones</a:t>
            </a:r>
            <a:r>
              <a:rPr lang="en-US" sz="2200" dirty="0">
                <a:latin typeface="Helvetica"/>
                <a:cs typeface="Helvetica"/>
              </a:rPr>
              <a:t> and cytochromes that are closely related in chemical </a:t>
            </a:r>
            <a:r>
              <a:rPr lang="en-US" sz="2200" dirty="0" smtClean="0">
                <a:latin typeface="Helvetica"/>
                <a:cs typeface="Helvetica"/>
              </a:rPr>
              <a:t>structure</a:t>
            </a:r>
            <a:r>
              <a:rPr lang="en-US" sz="2200" dirty="0">
                <a:latin typeface="Helvetica"/>
                <a:cs typeface="Helvetica"/>
              </a:rPr>
              <a:t> </a:t>
            </a:r>
            <a:r>
              <a:rPr lang="en-US" sz="2200" dirty="0" smtClean="0">
                <a:latin typeface="Helvetica"/>
                <a:cs typeface="Helvetica"/>
              </a:rPr>
              <a:t>(</a:t>
            </a:r>
            <a:r>
              <a:rPr lang="en-US" sz="2200" dirty="0" err="1" smtClean="0">
                <a:latin typeface="Helvetica"/>
                <a:cs typeface="Helvetica"/>
              </a:rPr>
              <a:t>Baymann</a:t>
            </a:r>
            <a:r>
              <a:rPr lang="en-US" sz="2200" dirty="0" smtClean="0">
                <a:latin typeface="Helvetica"/>
                <a:cs typeface="Helvetica"/>
              </a:rPr>
              <a:t> et al. 2003).</a:t>
            </a:r>
            <a:r>
              <a:rPr lang="en-US" sz="2200" dirty="0">
                <a:latin typeface="Helvetica"/>
                <a:cs typeface="Helvetica"/>
              </a:rPr>
              <a:t/>
            </a:r>
            <a:br>
              <a:rPr lang="en-US" sz="2200" dirty="0">
                <a:latin typeface="Helvetica"/>
                <a:cs typeface="Helvetica"/>
              </a:rPr>
            </a:br>
            <a:r>
              <a:rPr lang="en-US" sz="2200" dirty="0" smtClean="0">
                <a:latin typeface="Helvetica"/>
                <a:cs typeface="Helvetica"/>
              </a:rPr>
              <a:t/>
            </a:r>
            <a:br>
              <a:rPr lang="en-US" sz="2200" dirty="0" smtClean="0">
                <a:latin typeface="Helvetica"/>
                <a:cs typeface="Helvetica"/>
              </a:rPr>
            </a:br>
            <a:r>
              <a:rPr lang="en-US" sz="2200" dirty="0">
                <a:latin typeface="Helvetica"/>
                <a:cs typeface="Helvetica"/>
              </a:rPr>
              <a:t>(3) </a:t>
            </a:r>
            <a:r>
              <a:rPr lang="en-US" sz="2200" dirty="0" err="1" smtClean="0">
                <a:latin typeface="Helvetica"/>
                <a:cs typeface="Helvetica"/>
              </a:rPr>
              <a:t>Bada</a:t>
            </a:r>
            <a:r>
              <a:rPr lang="en-US" sz="2200" dirty="0" smtClean="0">
                <a:latin typeface="Helvetica"/>
                <a:cs typeface="Helvetica"/>
              </a:rPr>
              <a:t> (2004) asserts that </a:t>
            </a:r>
            <a:r>
              <a:rPr lang="en-US" sz="2200" dirty="0">
                <a:latin typeface="Helvetica"/>
                <a:cs typeface="Helvetica"/>
              </a:rPr>
              <a:t>RNA was once the only catalyst as well as the only replicator and so all the basic chemistry of life was invented by RNA</a:t>
            </a:r>
            <a:r>
              <a:rPr lang="en-US" sz="2200" dirty="0" smtClean="0">
                <a:latin typeface="Helvetica"/>
                <a:cs typeface="Helvetica"/>
              </a:rPr>
              <a:t>.</a:t>
            </a:r>
            <a:endParaRPr lang="en-US" sz="2200" dirty="0">
              <a:latin typeface="Helvetica"/>
              <a:cs typeface="Helvetica"/>
            </a:endParaRPr>
          </a:p>
        </p:txBody>
      </p:sp>
    </p:spTree>
    <p:extLst>
      <p:ext uri="{BB962C8B-B14F-4D97-AF65-F5344CB8AC3E}">
        <p14:creationId xmlns:p14="http://schemas.microsoft.com/office/powerpoint/2010/main" val="2794904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6310699"/>
          </a:xfrm>
        </p:spPr>
        <p:txBody>
          <a:bodyPr>
            <a:noAutofit/>
          </a:bodyPr>
          <a:lstStyle/>
          <a:p>
            <a:pPr algn="l"/>
            <a:r>
              <a:rPr lang="en-US" sz="2000" u="sng" dirty="0">
                <a:latin typeface="Helvetica"/>
                <a:cs typeface="Helvetica"/>
              </a:rPr>
              <a:t>References</a:t>
            </a:r>
            <a:r>
              <a:rPr lang="en-US" sz="2000" dirty="0">
                <a:latin typeface="Helvetica"/>
                <a:cs typeface="Helvetica"/>
              </a:rPr>
              <a:t/>
            </a:r>
            <a:br>
              <a:rPr lang="en-US" sz="2000" dirty="0">
                <a:latin typeface="Helvetica"/>
                <a:cs typeface="Helvetica"/>
              </a:rPr>
            </a:br>
            <a:r>
              <a:rPr lang="en-US" sz="2000" dirty="0" smtClean="0">
                <a:latin typeface="Helvetica"/>
                <a:cs typeface="Helvetica"/>
              </a:rPr>
              <a:t/>
            </a:r>
            <a:br>
              <a:rPr lang="en-US" sz="2000" dirty="0" smtClean="0">
                <a:latin typeface="Helvetica"/>
                <a:cs typeface="Helvetica"/>
              </a:rPr>
            </a:br>
            <a:r>
              <a:rPr lang="en-US" sz="2000" dirty="0" err="1" smtClean="0">
                <a:latin typeface="Helvetica"/>
                <a:cs typeface="Helvetica"/>
              </a:rPr>
              <a:t>Bada</a:t>
            </a:r>
            <a:r>
              <a:rPr lang="en-US" sz="2000" dirty="0" smtClean="0">
                <a:latin typeface="Helvetica"/>
                <a:cs typeface="Helvetica"/>
              </a:rPr>
              <a:t> </a:t>
            </a:r>
            <a:r>
              <a:rPr lang="en-US" sz="2000" dirty="0">
                <a:latin typeface="Helvetica"/>
                <a:cs typeface="Helvetica"/>
              </a:rPr>
              <a:t>JL. 2004. How life began on earth: a status report. </a:t>
            </a:r>
            <a:r>
              <a:rPr lang="en-US" sz="2000" i="1" dirty="0">
                <a:latin typeface="Helvetica"/>
                <a:cs typeface="Helvetica"/>
              </a:rPr>
              <a:t>Earth Planet </a:t>
            </a:r>
            <a:r>
              <a:rPr lang="en-US" sz="2000" i="1" dirty="0" smtClean="0">
                <a:latin typeface="Helvetica"/>
                <a:cs typeface="Helvetica"/>
              </a:rPr>
              <a:t>	Science Letters</a:t>
            </a:r>
            <a:r>
              <a:rPr lang="en-US" sz="2000" dirty="0" smtClean="0">
                <a:latin typeface="Helvetica"/>
                <a:cs typeface="Helvetica"/>
              </a:rPr>
              <a:t> </a:t>
            </a:r>
            <a:r>
              <a:rPr lang="en-US" sz="2000" b="1" dirty="0">
                <a:latin typeface="Helvetica"/>
                <a:cs typeface="Helvetica"/>
              </a:rPr>
              <a:t>226</a:t>
            </a:r>
            <a:r>
              <a:rPr lang="en-US" sz="2000" dirty="0">
                <a:latin typeface="Helvetica"/>
                <a:cs typeface="Helvetica"/>
              </a:rPr>
              <a:t>: 1–15.4</a:t>
            </a:r>
            <a:r>
              <a:rPr lang="en-US" sz="2000" dirty="0" smtClean="0">
                <a:latin typeface="Helvetica"/>
                <a:cs typeface="Helvetica"/>
              </a:rPr>
              <a:t>.</a:t>
            </a:r>
            <a:br>
              <a:rPr lang="en-US" sz="2000" dirty="0" smtClean="0">
                <a:latin typeface="Helvetica"/>
                <a:cs typeface="Helvetica"/>
              </a:rPr>
            </a:br>
            <a:r>
              <a:rPr lang="en-US" sz="2000" dirty="0">
                <a:latin typeface="Helvetica"/>
                <a:cs typeface="Helvetica"/>
              </a:rPr>
              <a:t/>
            </a:r>
            <a:br>
              <a:rPr lang="en-US" sz="2000" dirty="0">
                <a:latin typeface="Helvetica"/>
                <a:cs typeface="Helvetica"/>
              </a:rPr>
            </a:br>
            <a:r>
              <a:rPr lang="en-US" sz="2000" dirty="0" err="1">
                <a:latin typeface="Helvetica"/>
                <a:cs typeface="Helvetica"/>
              </a:rPr>
              <a:t>Baymann</a:t>
            </a:r>
            <a:r>
              <a:rPr lang="en-US" sz="2000" dirty="0">
                <a:latin typeface="Helvetica"/>
                <a:cs typeface="Helvetica"/>
              </a:rPr>
              <a:t> F, Lebrun E, </a:t>
            </a:r>
            <a:r>
              <a:rPr lang="en-US" sz="2000" dirty="0" err="1">
                <a:latin typeface="Helvetica"/>
                <a:cs typeface="Helvetica"/>
              </a:rPr>
              <a:t>Brugna</a:t>
            </a:r>
            <a:r>
              <a:rPr lang="en-US" sz="2000" dirty="0">
                <a:latin typeface="Helvetica"/>
                <a:cs typeface="Helvetica"/>
              </a:rPr>
              <a:t> M, et al. 2003. The redox protein </a:t>
            </a:r>
            <a:r>
              <a:rPr lang="en-US" sz="2000" dirty="0" smtClean="0">
                <a:latin typeface="Helvetica"/>
                <a:cs typeface="Helvetica"/>
              </a:rPr>
              <a:t>	construction </a:t>
            </a:r>
            <a:r>
              <a:rPr lang="en-US" sz="2000" dirty="0">
                <a:latin typeface="Helvetica"/>
                <a:cs typeface="Helvetica"/>
              </a:rPr>
              <a:t>kit: pre-last universal common ancestor evolution of </a:t>
            </a:r>
            <a:r>
              <a:rPr lang="en-US" sz="2000" dirty="0" smtClean="0">
                <a:latin typeface="Helvetica"/>
                <a:cs typeface="Helvetica"/>
              </a:rPr>
              <a:t>	energy </a:t>
            </a:r>
            <a:r>
              <a:rPr lang="en-US" sz="2000" dirty="0">
                <a:latin typeface="Helvetica"/>
                <a:cs typeface="Helvetica"/>
              </a:rPr>
              <a:t>conserving enzymes. </a:t>
            </a:r>
            <a:r>
              <a:rPr lang="en-US" sz="2000" i="1" dirty="0" smtClean="0">
                <a:latin typeface="Helvetica"/>
                <a:cs typeface="Helvetica"/>
              </a:rPr>
              <a:t>Philosophical Transactions of the 	Royal Society of London B </a:t>
            </a:r>
            <a:r>
              <a:rPr lang="en-US" sz="2000" b="1" dirty="0">
                <a:latin typeface="Helvetica"/>
                <a:cs typeface="Helvetica"/>
              </a:rPr>
              <a:t>358</a:t>
            </a:r>
            <a:r>
              <a:rPr lang="en-US" sz="2000" dirty="0">
                <a:latin typeface="Helvetica"/>
                <a:cs typeface="Helvetica"/>
              </a:rPr>
              <a:t>: </a:t>
            </a:r>
            <a:r>
              <a:rPr lang="en-US" sz="2000" dirty="0" smtClean="0">
                <a:latin typeface="Helvetica"/>
                <a:cs typeface="Helvetica"/>
              </a:rPr>
              <a:t>267</a:t>
            </a:r>
            <a:r>
              <a:rPr lang="en-US" sz="2000" dirty="0">
                <a:latin typeface="Helvetica"/>
                <a:cs typeface="Helvetica"/>
              </a:rPr>
              <a:t>-</a:t>
            </a:r>
            <a:r>
              <a:rPr lang="en-US" sz="2000" dirty="0" smtClean="0">
                <a:latin typeface="Helvetica"/>
                <a:cs typeface="Helvetica"/>
              </a:rPr>
              <a:t>74.</a:t>
            </a:r>
            <a:br>
              <a:rPr lang="en-US" sz="2000" dirty="0" smtClean="0">
                <a:latin typeface="Helvetica"/>
                <a:cs typeface="Helvetica"/>
              </a:rPr>
            </a:br>
            <a:r>
              <a:rPr lang="en-US" sz="2000" dirty="0">
                <a:latin typeface="Helvetica"/>
                <a:cs typeface="Helvetica"/>
              </a:rPr>
              <a:t/>
            </a:r>
            <a:br>
              <a:rPr lang="en-US" sz="2000" dirty="0">
                <a:latin typeface="Helvetica"/>
                <a:cs typeface="Helvetica"/>
              </a:rPr>
            </a:br>
            <a:r>
              <a:rPr lang="en-US" sz="2000" dirty="0" smtClean="0">
                <a:latin typeface="Helvetica"/>
                <a:cs typeface="Helvetica"/>
              </a:rPr>
              <a:t>Lane, N, J.F. Allen, &amp; W. Martin. 2010. How did LUCA make a living? Chemiosmosis in the origin of life. </a:t>
            </a:r>
            <a:r>
              <a:rPr lang="en-US" sz="2000" i="1" dirty="0" err="1" smtClean="0">
                <a:latin typeface="Helvetica"/>
                <a:cs typeface="Helvetica"/>
              </a:rPr>
              <a:t>BioEssays</a:t>
            </a:r>
            <a:r>
              <a:rPr lang="en-US" sz="2000" dirty="0" smtClean="0">
                <a:latin typeface="Helvetica"/>
                <a:cs typeface="Helvetica"/>
              </a:rPr>
              <a:t> </a:t>
            </a:r>
            <a:r>
              <a:rPr lang="en-US" sz="2000" b="1" dirty="0" smtClean="0">
                <a:latin typeface="Helvetica"/>
                <a:cs typeface="Helvetica"/>
              </a:rPr>
              <a:t>32</a:t>
            </a:r>
            <a:r>
              <a:rPr lang="en-US" sz="2000" dirty="0" smtClean="0">
                <a:latin typeface="Helvetica"/>
                <a:cs typeface="Helvetica"/>
              </a:rPr>
              <a:t>:271-280.</a:t>
            </a:r>
            <a:br>
              <a:rPr lang="en-US" sz="2000" dirty="0" smtClean="0">
                <a:latin typeface="Helvetica"/>
                <a:cs typeface="Helvetica"/>
              </a:rPr>
            </a:br>
            <a:r>
              <a:rPr lang="en-US" sz="2000" dirty="0" smtClean="0">
                <a:latin typeface="Helvetica"/>
                <a:cs typeface="Helvetica"/>
              </a:rPr>
              <a:t/>
            </a:r>
            <a:br>
              <a:rPr lang="en-US" sz="2000" dirty="0" smtClean="0">
                <a:latin typeface="Helvetica"/>
                <a:cs typeface="Helvetica"/>
              </a:rPr>
            </a:br>
            <a:r>
              <a:rPr lang="en-US" sz="2000" dirty="0" err="1" smtClean="0">
                <a:latin typeface="Helvetica"/>
                <a:cs typeface="Helvetica"/>
              </a:rPr>
              <a:t>Siebers</a:t>
            </a:r>
            <a:r>
              <a:rPr lang="en-US" sz="2000" dirty="0" smtClean="0">
                <a:latin typeface="Helvetica"/>
                <a:cs typeface="Helvetica"/>
              </a:rPr>
              <a:t> </a:t>
            </a:r>
            <a:r>
              <a:rPr lang="en-US" sz="2000" dirty="0">
                <a:latin typeface="Helvetica"/>
                <a:cs typeface="Helvetica"/>
              </a:rPr>
              <a:t>B, </a:t>
            </a:r>
            <a:r>
              <a:rPr lang="en-US" sz="2000" dirty="0" err="1" smtClean="0">
                <a:latin typeface="Helvetica"/>
                <a:cs typeface="Helvetica"/>
              </a:rPr>
              <a:t>Schonheit</a:t>
            </a:r>
            <a:r>
              <a:rPr lang="en-US" sz="2000" dirty="0" smtClean="0">
                <a:latin typeface="Helvetica"/>
                <a:cs typeface="Helvetica"/>
              </a:rPr>
              <a:t> </a:t>
            </a:r>
            <a:r>
              <a:rPr lang="en-US" sz="2000" dirty="0">
                <a:latin typeface="Helvetica"/>
                <a:cs typeface="Helvetica"/>
              </a:rPr>
              <a:t>P. 2005. Unusual pathways and </a:t>
            </a:r>
            <a:r>
              <a:rPr lang="en-US" sz="2000" dirty="0" smtClean="0">
                <a:latin typeface="Helvetica"/>
                <a:cs typeface="Helvetica"/>
              </a:rPr>
              <a:t>enzymes of 	central </a:t>
            </a:r>
            <a:r>
              <a:rPr lang="en-US" sz="2000" dirty="0">
                <a:latin typeface="Helvetica"/>
                <a:cs typeface="Helvetica"/>
              </a:rPr>
              <a:t>carbohydrate metabolism in </a:t>
            </a:r>
            <a:r>
              <a:rPr lang="en-US" sz="2000" dirty="0" err="1">
                <a:latin typeface="Helvetica"/>
                <a:cs typeface="Helvetica"/>
              </a:rPr>
              <a:t>Archaea</a:t>
            </a:r>
            <a:r>
              <a:rPr lang="en-US" sz="2000" i="1" dirty="0">
                <a:latin typeface="Helvetica"/>
                <a:cs typeface="Helvetica"/>
              </a:rPr>
              <a:t>. </a:t>
            </a:r>
            <a:r>
              <a:rPr lang="en-US" sz="2000" i="1" dirty="0" smtClean="0">
                <a:latin typeface="Helvetica"/>
                <a:cs typeface="Helvetica"/>
              </a:rPr>
              <a:t>Current Opinions in 	Microbiology </a:t>
            </a:r>
            <a:r>
              <a:rPr lang="en-US" sz="2000" b="1" dirty="0">
                <a:latin typeface="Helvetica"/>
                <a:cs typeface="Helvetica"/>
              </a:rPr>
              <a:t>8</a:t>
            </a:r>
            <a:r>
              <a:rPr lang="en-US" sz="2000" dirty="0" smtClean="0">
                <a:latin typeface="Helvetica"/>
                <a:cs typeface="Helvetica"/>
              </a:rPr>
              <a:t>:695</a:t>
            </a:r>
            <a:r>
              <a:rPr lang="en-US" sz="2000" dirty="0">
                <a:latin typeface="Helvetica"/>
                <a:cs typeface="Helvetica"/>
              </a:rPr>
              <a:t>–705.13.</a:t>
            </a:r>
          </a:p>
        </p:txBody>
      </p:sp>
    </p:spTree>
    <p:extLst>
      <p:ext uri="{BB962C8B-B14F-4D97-AF65-F5344CB8AC3E}">
        <p14:creationId xmlns:p14="http://schemas.microsoft.com/office/powerpoint/2010/main" val="3070354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305</TotalTime>
  <Words>228</Words>
  <Application>Microsoft Macintosh PowerPoint</Application>
  <PresentationFormat>On-screen Show (4:3)</PresentationFormat>
  <Paragraphs>19</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Synthetic Writing</vt:lpstr>
      <vt:lpstr> From Hobbie et al. 2006:       Whether earthworms in this site are responding directly to higher litter Ca or to the concomitant higher concentrations of soil Ca (Reich et al. 2005) is unknown (Ponge et al. 1999). Regardless, the positive relationship between forest floor removal and litter Ca likely arises from the nutritional requirements of the earthworms at the site. Although there are several species of earthworms in the Siemianice Experimental Forest (Reich et al. 2005), earthworm biomass is dominated by Lumbricus terrestris (C. M. Hale, unpublished data). Lumbricus is an anecic species that makes deep burrows, but consumes litter on the soil surface. Lumbricus has well-developed calciferous glands that produce calcium carbonate (Robertson 1936, Canti and Piearce 2003). It has been suggested that Lumbricus and other species with well-developed calciferous glands produce calcium carbonate to reduce their blood CO2 levels and regulate blood pH when faced with high soil CO2 levels, and thus they have a high Ca requirement (Crang et al. 1968, Robertson 1936, Piearce 1972b).  </vt:lpstr>
      <vt:lpstr>What is the topic of this paragraph?  What is the conclusion?</vt:lpstr>
      <vt:lpstr>Which of the following results would enhance this paragraph? Why?      (1) Holdsworth et al. (2008) found that decomposition of oak litter, a species with Ca-poor litter, was unaffected by earthworm abundance, while decomposition of basswood, a species with Ca-rich litter, was accelerated by earthworms.   (2) Silver and Miya (2001) reviewed as many studies of root decomposition as they could find, and found that across multiple studies, root Ca concentration was positively related to root decomposition rates.   (3) In a study that manipulated grassland biodiversity, higher earthworm densities accelerated the decomposition of nitrogen-rich legume litter (Milcu et al. 2008). </vt:lpstr>
      <vt:lpstr>References  Hobbie, S. E., P. B. Reich, J. Oleksyn, M. Ogdahl, R. Zytkowiak, C. M.  Hale, and P. Karolewski. 2006. Tree species effects on  decomposition and forest floor dynamics in a common garden.  Ecology 87:2288-2297. Holdsworth, A. R., L. E. Frelich, and P. B. Reich. 2008. Litter  decomposition in earthworm-invaded northern hardwood forests:  Role of invasion degree and litter chemistry. Ecoscience  15:536-544. Milcu, A., S. Partsch, C. Scherber, W. W. Weisser, and S. Scheu. 2008.  Earthworms and legumes control litter decomposition in a plant  diversity gradient. Ecology 89:1872-1882. Silver, W. L. and R. K. Miya. 2001. Global patterns in root  decomposition: comparisons of climate and litter quality effects.   Oecologia 129:407-419. </vt:lpstr>
      <vt:lpstr>From Lane et al. 2010:  Apart from being counter-intuitive, the most remarkable feature of chemiosmosis is how universal, how fundamental, proton gradients are across all of life. Mitchell appreciated that proton gradients frequently power active transport in bacteria, along with the rotating motor of the bacterial flagellum; and they are as central to ATP synthesis in photosynthesis as they are to oxidative phosphorylation in mitochondria or bacteria.(51) The fact that a proton-motive force powers chloroplasts, mitochondria and bacteria is already a startlingly diverse heritage; but we now know that proton gradients are ubiquitous in archaea as well as bacteria. Both archaea and bacteria generate proton gradients across their plasma membranes; both synthesise ATP via oxidative phosphorylation; both share similar membrane-bound rotor-stator-type ATP synthase enzymes, albeit with a few minor differences (the bacterial F-type and archaeal A-type ATPases share a number of unquestionably homologous subunits, as well as others apparently unrelated).(52)) Thus the deep and broad phylogenetic distribution of chemiosmosis is precisely the opposite of that of fermentation. Just as we can say that LUCA had a ribosome, which will not startle anyone, we can say that LUCA obtained energy by chemiosmotic coupling. </vt:lpstr>
      <vt:lpstr>Which of the following results would enhance this paragraph? Why?     (1) Bacteria and archaea differ markedly in the gene sequences and crystal structures of enzymes that catalyse the individual steps of fermentation (Siebers &amp; Schonheit 2005).  (2) Both archaea and bacteria conduct electrons and pump protons using ferredoxins, quinones and cytochromes that are closely related in chemical structure (Baymann et al. 2003).  (3) Bada (2004) asserts that RNA was once the only catalyst as well as the only replicator and so all the basic chemistry of life was invented by RNA.</vt:lpstr>
      <vt:lpstr>References  Bada JL. 2004. How life began on earth: a status report. Earth Planet  Science Letters 226: 1–15.4.  Baymann F, Lebrun E, Brugna M, et al. 2003. The redox protein  construction kit: pre-last universal common ancestor evolution of  energy conserving enzymes. Philosophical Transactions of the  Royal Society of London B 358: 267-74.  Lane, N, J.F. Allen, &amp; W. Martin. 2010. How did LUCA make a living? Chemiosmosis in the origin of life. BioEssays 32:271-280.  Siebers B, Schonheit P. 2005. Unusual pathways and enzymes of  central carbohydrate metabolism in Archaea. Current Opinions in  Microbiology 8:695–705.13.</vt:lpstr>
    </vt:vector>
  </TitlesOfParts>
  <Company>University of Minnesota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Synthetic Writing</dc:title>
  <dc:creator>UMN User</dc:creator>
  <cp:lastModifiedBy>UMN User</cp:lastModifiedBy>
  <cp:revision>9</cp:revision>
  <dcterms:created xsi:type="dcterms:W3CDTF">2014-02-24T18:32:49Z</dcterms:created>
  <dcterms:modified xsi:type="dcterms:W3CDTF">2014-04-07T01:56:58Z</dcterms:modified>
</cp:coreProperties>
</file>